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587" r:id="rId3"/>
    <p:sldId id="602" r:id="rId4"/>
    <p:sldId id="603" r:id="rId5"/>
    <p:sldId id="604" r:id="rId6"/>
    <p:sldId id="460" r:id="rId7"/>
    <p:sldId id="564" r:id="rId8"/>
    <p:sldId id="570" r:id="rId9"/>
    <p:sldId id="554" r:id="rId10"/>
    <p:sldId id="556" r:id="rId11"/>
    <p:sldId id="606" r:id="rId12"/>
    <p:sldId id="571" r:id="rId13"/>
    <p:sldId id="588" r:id="rId14"/>
    <p:sldId id="589" r:id="rId15"/>
    <p:sldId id="594" r:id="rId16"/>
    <p:sldId id="590" r:id="rId17"/>
    <p:sldId id="608" r:id="rId18"/>
    <p:sldId id="598" r:id="rId19"/>
    <p:sldId id="600" r:id="rId20"/>
    <p:sldId id="596" r:id="rId21"/>
    <p:sldId id="592" r:id="rId22"/>
    <p:sldId id="601" r:id="rId23"/>
    <p:sldId id="593" r:id="rId24"/>
    <p:sldId id="461" r:id="rId25"/>
    <p:sldId id="599" r:id="rId26"/>
    <p:sldId id="595" r:id="rId27"/>
    <p:sldId id="540" r:id="rId28"/>
    <p:sldId id="547" r:id="rId29"/>
    <p:sldId id="544" r:id="rId30"/>
    <p:sldId id="545" r:id="rId31"/>
    <p:sldId id="546" r:id="rId32"/>
    <p:sldId id="516" r:id="rId33"/>
    <p:sldId id="586" r:id="rId34"/>
    <p:sldId id="605" r:id="rId35"/>
    <p:sldId id="27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UdMO" lastIdx="1" clrIdx="0">
    <p:extLst>
      <p:ext uri="{19B8F6BF-5375-455C-9EA6-DF929625EA0E}">
        <p15:presenceInfo xmlns:p15="http://schemas.microsoft.com/office/powerpoint/2012/main" userId="Utente di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CFF"/>
    <a:srgbClr val="D84942"/>
    <a:srgbClr val="FF40FF"/>
    <a:srgbClr val="AAADFF"/>
    <a:srgbClr val="941651"/>
    <a:srgbClr val="FF4F79"/>
    <a:srgbClr val="D6D7FF"/>
    <a:srgbClr val="FFC8FF"/>
    <a:srgbClr val="73FBA9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/>
    <p:restoredTop sz="94519"/>
  </p:normalViewPr>
  <p:slideViewPr>
    <p:cSldViewPr snapToGrid="0" snapToObjects="1">
      <p:cViewPr varScale="1">
        <p:scale>
          <a:sx n="72" d="100"/>
          <a:sy n="72" d="100"/>
        </p:scale>
        <p:origin x="232" y="6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18B2887-B22A-6B41-AAB1-6B2E2632F2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199E341-8378-0B41-8161-9001B728C1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4CA93-3599-A746-9461-85F7F5FEDCDC}" type="datetimeFigureOut">
              <a:rPr lang="it-IT" smtClean="0"/>
              <a:t>02/11/20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1B1989-6093-6B49-BD1E-A901A4FFE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1BB2CA-6952-134C-8F8B-927C723887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8966-B88E-CC44-ABDB-07C7D7A640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86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AC6AF-5CB9-454C-B0AA-E337D37719A0}" type="datetimeFigureOut">
              <a:rPr lang="it-IT" smtClean="0"/>
              <a:t>02/11/20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6647B-E3AA-CB4C-8024-A1B0C54024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09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56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291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91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813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3000"/>
              </a:lnSpc>
            </a:pPr>
            <a:r>
              <a:rPr lang="it-IT" sz="12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Il Consiglio, con la consulenza del Revisore dei conti, ha svolto studio adeguato sulla situazione finanziaria di NOI Verona, per verificare lo spazio di una eventuale riduzione delle quote. 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it-IT" sz="12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È risultato che una riduzione pur minima delle quote, senza vantaggio significativo per circoli e tesserati, comporterebbe comunque uno sbilancio compromettente per la gestione della Segreteria Territoriale.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695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Sono tre tipi di assemblea: Ordinaria annuale, Quadriennale per eleggere il consiglio, Straordinaria per modificare lo Statuto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556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59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691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032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Date singole, ripetute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412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48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093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Ipotesi – Formulata su documento dell’Emilia Romagna – che potrebbe essere richiesto/imposto da altre entità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614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telefonate di questi giorni sono: posso aprire il bar? Voi capite che le ieste dovrebbero essere altre... Come POSSO FARE ATTIVITA’? ... Se la preoccupazione primaria è il bar significa che non ci siamo...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921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796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Volontari: definizione del CTS. E’ una persona che per libera scelta svolge attività in favore della comunità e del bene comune anche per il tramite di un ente del terzo settore, mettendo a disposizione il proprio tempo e le proprie capacità per promuovere risposte ai bisogni delle persone e delle comunità beneficiarie della sua azione, e in modo personale, spontaneo e gratuito, senza fini di lucro, neanche indiretti, ed esclusivamente per fini di solidarietà.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TESSERE: STOP tessera rigida, si </a:t>
            </a:r>
            <a:r>
              <a:rPr lang="it-IT" dirty="0" err="1"/>
              <a:t>tesssera</a:t>
            </a:r>
            <a:r>
              <a:rPr lang="it-IT" dirty="0"/>
              <a:t> cartacea: stampa nazionale e spedizione ai circoli / il circolo stampa autonomamente le tessere su supporto prestampato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574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470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OdV: Organizzazioni di Volontariato</a:t>
            </a:r>
          </a:p>
          <a:p>
            <a:r>
              <a:rPr lang="it-IT" dirty="0"/>
              <a:t>APS: Associazioni di promozione sociale (NOI)</a:t>
            </a:r>
          </a:p>
          <a:p>
            <a:r>
              <a:rPr lang="it-IT" dirty="0"/>
              <a:t>Enti filantropici costituiti come Associazione riconosciuta o di Fondazione (investimenti)</a:t>
            </a:r>
          </a:p>
          <a:p>
            <a:r>
              <a:rPr lang="it-IT" dirty="0"/>
              <a:t>Imprese sociali (disciplinate dalla Legge 381 del 1991) non possono far parte di reti</a:t>
            </a:r>
          </a:p>
          <a:p>
            <a:r>
              <a:rPr lang="it-IT" dirty="0"/>
              <a:t>Società di mutuo soccorso (disciplinate dalla Legge 3818 del 1886)</a:t>
            </a:r>
          </a:p>
          <a:p>
            <a:r>
              <a:rPr lang="it-IT" dirty="0"/>
              <a:t>Le reti sono esclusivamente «nazionali» associano non meno di 100 enti del terzo settore, presenti in almeno 5 regioni o TN e BZ</a:t>
            </a:r>
          </a:p>
          <a:p>
            <a:r>
              <a:rPr lang="it-IT" dirty="0"/>
              <a:t>Altri enti del terzo settore: residuale, per enti che non hanno i requisiti per le categorie precedenti.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630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758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Monitoraggio, Controllo, Assistenza tecnica e Relazione annuale sono obbligatorie.</a:t>
            </a:r>
          </a:p>
          <a:p>
            <a:r>
              <a:rPr lang="it-IT" dirty="0"/>
              <a:t>O le fa la RETE o le fa il CSV provinciale.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129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770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93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688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266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9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083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45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SU CARTA RICICLATA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609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1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62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12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20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95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596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647B-E3AA-CB4C-8024-A1B0C54024D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22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D071BD2-AD4E-5742-896E-7E2F51345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" y="138140"/>
            <a:ext cx="8904526" cy="67198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E749AD-80CF-B146-8CEB-70849A1FFD08}"/>
              </a:ext>
            </a:extLst>
          </p:cNvPr>
          <p:cNvSpPr txBox="1"/>
          <p:nvPr/>
        </p:nvSpPr>
        <p:spPr>
          <a:xfrm>
            <a:off x="7176727" y="5649637"/>
            <a:ext cx="4983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ASSEMBLEA ORDINARIA</a:t>
            </a:r>
          </a:p>
          <a:p>
            <a:pPr algn="r"/>
            <a:r>
              <a:rPr lang="it-IT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ottobre 2020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98AB54-3DDD-E541-BE8E-F172A17A9DCE}"/>
              </a:ext>
            </a:extLst>
          </p:cNvPr>
          <p:cNvSpPr txBox="1"/>
          <p:nvPr/>
        </p:nvSpPr>
        <p:spPr>
          <a:xfrm rot="20834839">
            <a:off x="3788736" y="5367920"/>
            <a:ext cx="366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Verona</a:t>
            </a:r>
          </a:p>
        </p:txBody>
      </p:sp>
    </p:spTree>
    <p:extLst>
      <p:ext uri="{BB962C8B-B14F-4D97-AF65-F5344CB8AC3E}">
        <p14:creationId xmlns:p14="http://schemas.microsoft.com/office/powerpoint/2010/main" val="205870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F202A0-5722-C643-8661-11992F9DB1C3}"/>
              </a:ext>
            </a:extLst>
          </p:cNvPr>
          <p:cNvSpPr txBox="1"/>
          <p:nvPr/>
        </p:nvSpPr>
        <p:spPr>
          <a:xfrm>
            <a:off x="794766" y="1858293"/>
            <a:ext cx="10567778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Bilancio preventivo 2020</a:t>
            </a:r>
          </a:p>
          <a:p>
            <a:pPr algn="ctr"/>
            <a:endParaRPr lang="it-IT" sz="28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it-IT" sz="2800" i="1" dirty="0">
                <a:solidFill>
                  <a:srgbClr val="0070C0"/>
                </a:solidFill>
                <a:latin typeface="Arial Hebrew Scholar" pitchFamily="2" charset="-79"/>
                <a:cs typeface="Arial Hebrew Scholar" pitchFamily="2" charset="-79"/>
              </a:rPr>
              <a:t>3 ipotesi: con 40.000, 30.000, 20.000 tesserati</a:t>
            </a:r>
          </a:p>
        </p:txBody>
      </p:sp>
    </p:spTree>
    <p:extLst>
      <p:ext uri="{BB962C8B-B14F-4D97-AF65-F5344CB8AC3E}">
        <p14:creationId xmlns:p14="http://schemas.microsoft.com/office/powerpoint/2010/main" val="294459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>
            <a:extLst>
              <a:ext uri="{FF2B5EF4-FFF2-40B4-BE49-F238E27FC236}">
                <a16:creationId xmlns:a16="http://schemas.microsoft.com/office/drawing/2014/main" id="{8CDCE39B-D79F-2945-91DE-1694F3AC99C5}"/>
              </a:ext>
            </a:extLst>
          </p:cNvPr>
          <p:cNvSpPr/>
          <p:nvPr/>
        </p:nvSpPr>
        <p:spPr>
          <a:xfrm rot="5400000">
            <a:off x="6193363" y="1210802"/>
            <a:ext cx="2040469" cy="133773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Preventivo 2020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dirty="0">
                <a:solidFill>
                  <a:srgbClr val="002060"/>
                </a:solidFill>
              </a:rPr>
              <a:t>49.000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Tesserati</a:t>
            </a:r>
          </a:p>
        </p:txBody>
      </p:sp>
      <p:sp>
        <p:nvSpPr>
          <p:cNvPr id="9" name="Pentagono 8">
            <a:extLst>
              <a:ext uri="{FF2B5EF4-FFF2-40B4-BE49-F238E27FC236}">
                <a16:creationId xmlns:a16="http://schemas.microsoft.com/office/drawing/2014/main" id="{0E5D032E-1744-B749-90ED-6D035434469A}"/>
              </a:ext>
            </a:extLst>
          </p:cNvPr>
          <p:cNvSpPr/>
          <p:nvPr/>
        </p:nvSpPr>
        <p:spPr>
          <a:xfrm rot="5400000">
            <a:off x="7581894" y="851039"/>
            <a:ext cx="2040472" cy="133773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Preventivo 2021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dirty="0">
                <a:solidFill>
                  <a:srgbClr val="002060"/>
                </a:solidFill>
              </a:rPr>
              <a:t>40.000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Tesserati</a:t>
            </a:r>
          </a:p>
        </p:txBody>
      </p:sp>
      <p:sp>
        <p:nvSpPr>
          <p:cNvPr id="10" name="Pentagono 9">
            <a:extLst>
              <a:ext uri="{FF2B5EF4-FFF2-40B4-BE49-F238E27FC236}">
                <a16:creationId xmlns:a16="http://schemas.microsoft.com/office/drawing/2014/main" id="{6E1B33F2-CBEE-E643-9410-3103A32DC15E}"/>
              </a:ext>
            </a:extLst>
          </p:cNvPr>
          <p:cNvSpPr/>
          <p:nvPr/>
        </p:nvSpPr>
        <p:spPr>
          <a:xfrm rot="5400000">
            <a:off x="8970424" y="596211"/>
            <a:ext cx="2040475" cy="133773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Preventivo 2021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dirty="0">
                <a:solidFill>
                  <a:srgbClr val="002060"/>
                </a:solidFill>
              </a:rPr>
              <a:t> 30.000 Tesserati</a:t>
            </a:r>
          </a:p>
        </p:txBody>
      </p:sp>
      <p:sp>
        <p:nvSpPr>
          <p:cNvPr id="11" name="Pentagono 10">
            <a:extLst>
              <a:ext uri="{FF2B5EF4-FFF2-40B4-BE49-F238E27FC236}">
                <a16:creationId xmlns:a16="http://schemas.microsoft.com/office/drawing/2014/main" id="{832751F5-CF47-AE47-A26D-7CA17316F1DB}"/>
              </a:ext>
            </a:extLst>
          </p:cNvPr>
          <p:cNvSpPr/>
          <p:nvPr/>
        </p:nvSpPr>
        <p:spPr>
          <a:xfrm rot="5400000">
            <a:off x="10358957" y="311399"/>
            <a:ext cx="2040478" cy="133773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Preventivo 2021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20.000 Tesserati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4A0671-ECEE-2E4A-917C-A0DD28EC2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15" y="2899904"/>
            <a:ext cx="9450137" cy="15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A87C661-E996-5847-AB95-1CB401C632E0}"/>
              </a:ext>
            </a:extLst>
          </p:cNvPr>
          <p:cNvSpPr/>
          <p:nvPr/>
        </p:nvSpPr>
        <p:spPr>
          <a:xfrm>
            <a:off x="2481869" y="3072842"/>
            <a:ext cx="7228261" cy="707886"/>
          </a:xfrm>
          <a:prstGeom prst="rect">
            <a:avLst/>
          </a:prstGeom>
          <a:noFill/>
          <a:effectLst>
            <a:outerShdw blurRad="50800" dist="508000" dir="6600000" sx="90000" sy="90000" algn="ctr" rotWithShape="0">
              <a:srgbClr val="000000">
                <a:alpha val="64000"/>
              </a:srgbClr>
            </a:outerShdw>
          </a:effectLst>
          <a:scene3d>
            <a:camera prst="orthographicFront"/>
            <a:lightRig rig="twoPt" dir="t"/>
          </a:scene3d>
          <a:sp3d prstMaterial="powder"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Informazioni della Segreteria</a:t>
            </a:r>
          </a:p>
        </p:txBody>
      </p:sp>
    </p:spTree>
    <p:extLst>
      <p:ext uri="{BB962C8B-B14F-4D97-AF65-F5344CB8AC3E}">
        <p14:creationId xmlns:p14="http://schemas.microsoft.com/office/powerpoint/2010/main" val="77270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645650" y="1482178"/>
            <a:ext cx="1110794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  <a:latin typeface="+mj-lt"/>
              </a:rPr>
              <a:t>La domanda di affiliazione del Circolo deve pervenire alla Segreteria Territoriale (NOI Verona) entro il 30 novembre. </a:t>
            </a: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  <a:latin typeface="+mj-lt"/>
              </a:rPr>
              <a:t>Solo scansione di buona qualità. NO foto.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1A1703-00ED-9E43-AC4A-E393055BEB4E}"/>
              </a:ext>
            </a:extLst>
          </p:cNvPr>
          <p:cNvSpPr txBox="1"/>
          <p:nvPr/>
        </p:nvSpPr>
        <p:spPr>
          <a:xfrm>
            <a:off x="645651" y="3174915"/>
            <a:ext cx="4559395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chemeClr val="tx1"/>
                </a:solidFill>
                <a:latin typeface="+mj-lt"/>
              </a:rPr>
              <a:t>Quote di adesione invariate rispetto al 2020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0512C5-0B37-6A4E-AE65-57C7A48FDBA4}"/>
              </a:ext>
            </a:extLst>
          </p:cNvPr>
          <p:cNvSpPr txBox="1"/>
          <p:nvPr/>
        </p:nvSpPr>
        <p:spPr>
          <a:xfrm>
            <a:off x="648150" y="789661"/>
            <a:ext cx="11107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  <a:latin typeface="+mj-lt"/>
              </a:rPr>
              <a:t>AFFILIAZIONI E TESSERAMENTO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93D3AD-BBDA-4947-AB01-269E39A72CB3}"/>
              </a:ext>
            </a:extLst>
          </p:cNvPr>
          <p:cNvSpPr txBox="1"/>
          <p:nvPr/>
        </p:nvSpPr>
        <p:spPr>
          <a:xfrm>
            <a:off x="645650" y="4129022"/>
            <a:ext cx="10805452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it-IT" sz="3200" b="1" dirty="0">
                <a:solidFill>
                  <a:schemeClr val="tx1"/>
                </a:solidFill>
                <a:latin typeface="+mj-lt"/>
              </a:rPr>
              <a:t>Adulti  </a:t>
            </a:r>
          </a:p>
          <a:p>
            <a:pPr algn="r"/>
            <a:r>
              <a:rPr lang="it-IT" sz="3200" b="1" dirty="0">
                <a:solidFill>
                  <a:schemeClr val="tx1"/>
                </a:solidFill>
                <a:latin typeface="+mj-lt"/>
              </a:rPr>
              <a:t>€. 7,00</a:t>
            </a:r>
          </a:p>
          <a:p>
            <a:pPr algn="r">
              <a:spcBef>
                <a:spcPts val="2400"/>
              </a:spcBef>
            </a:pPr>
            <a:r>
              <a:rPr lang="it-IT" sz="3200" b="1" dirty="0">
                <a:solidFill>
                  <a:schemeClr val="tx1"/>
                </a:solidFill>
                <a:latin typeface="+mj-lt"/>
              </a:rPr>
              <a:t>Minori </a:t>
            </a:r>
          </a:p>
          <a:p>
            <a:pPr algn="r"/>
            <a:r>
              <a:rPr lang="it-IT" sz="3200" b="1" dirty="0">
                <a:solidFill>
                  <a:schemeClr val="tx1"/>
                </a:solidFill>
                <a:latin typeface="+mj-lt"/>
              </a:rPr>
              <a:t>€. 5,50</a:t>
            </a:r>
            <a:endParaRPr lang="it-IT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23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768012" y="660736"/>
            <a:ext cx="1065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ASSEMBLEE ASSOCIATIVE: modalità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71BE99-98F4-1E4E-ABA9-8617C7ADF71D}"/>
              </a:ext>
            </a:extLst>
          </p:cNvPr>
          <p:cNvSpPr txBox="1"/>
          <p:nvPr/>
        </p:nvSpPr>
        <p:spPr>
          <a:xfrm>
            <a:off x="776034" y="1559090"/>
            <a:ext cx="1065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Assemblea Ordinaria Annuale per approvazione bilancio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DC0628-7C5C-934D-AD74-5ACB84EA1E4D}"/>
              </a:ext>
            </a:extLst>
          </p:cNvPr>
          <p:cNvSpPr txBox="1"/>
          <p:nvPr/>
        </p:nvSpPr>
        <p:spPr>
          <a:xfrm>
            <a:off x="776034" y="2135240"/>
            <a:ext cx="1065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Assemblea Ordinaria Quadriennale per rinnovo Consiglio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085A29-CCAF-5F43-856F-B76C2F5B33F7}"/>
              </a:ext>
            </a:extLst>
          </p:cNvPr>
          <p:cNvSpPr txBox="1"/>
          <p:nvPr/>
        </p:nvSpPr>
        <p:spPr>
          <a:xfrm>
            <a:off x="768012" y="2711390"/>
            <a:ext cx="1065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Assemblea Straordinaria per </a:t>
            </a:r>
            <a:r>
              <a:rPr lang="it-IT" sz="2800" b="1" dirty="0">
                <a:solidFill>
                  <a:srgbClr val="0070C0"/>
                </a:solidFill>
              </a:rPr>
              <a:t>adeguamento Statuto </a:t>
            </a:r>
            <a:r>
              <a:rPr lang="it-IT" sz="2800" b="1" dirty="0">
                <a:solidFill>
                  <a:srgbClr val="002060"/>
                </a:solidFill>
              </a:rPr>
              <a:t>al C.T.S.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29D254-792D-FB43-AA5B-19FC45F026BC}"/>
              </a:ext>
            </a:extLst>
          </p:cNvPr>
          <p:cNvSpPr txBox="1"/>
          <p:nvPr/>
        </p:nvSpPr>
        <p:spPr>
          <a:xfrm>
            <a:off x="776034" y="3567697"/>
            <a:ext cx="1065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Sono possibili sia «in presenza» che «a distanza».</a:t>
            </a:r>
          </a:p>
          <a:p>
            <a:r>
              <a:rPr lang="it-IT" sz="2000" dirty="0">
                <a:solidFill>
                  <a:srgbClr val="002060"/>
                </a:solidFill>
              </a:rPr>
              <a:t>(Precisazioni tra sei diapositive)</a:t>
            </a:r>
          </a:p>
        </p:txBody>
      </p:sp>
    </p:spTree>
    <p:extLst>
      <p:ext uri="{BB962C8B-B14F-4D97-AF65-F5344CB8AC3E}">
        <p14:creationId xmlns:p14="http://schemas.microsoft.com/office/powerpoint/2010/main" val="240452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E86A76-F8CF-AD47-87D2-2CEE57B6764C}"/>
              </a:ext>
            </a:extLst>
          </p:cNvPr>
          <p:cNvSpPr txBox="1"/>
          <p:nvPr/>
        </p:nvSpPr>
        <p:spPr>
          <a:xfrm>
            <a:off x="778537" y="1812511"/>
            <a:ext cx="10653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+mj-lt"/>
              </a:rPr>
              <a:t>Per l’Assemblea di </a:t>
            </a:r>
            <a:r>
              <a:rPr lang="it-IT" sz="2400" b="1" dirty="0">
                <a:solidFill>
                  <a:srgbClr val="002060"/>
                </a:solidFill>
                <a:latin typeface="+mj-lt"/>
              </a:rPr>
              <a:t>adeguamento Statuto </a:t>
            </a:r>
            <a:r>
              <a:rPr lang="it-IT" sz="2400" b="1" dirty="0">
                <a:solidFill>
                  <a:srgbClr val="0070C0"/>
                </a:solidFill>
                <a:latin typeface="+mj-lt"/>
              </a:rPr>
              <a:t>(che è straordinaria) </a:t>
            </a:r>
          </a:p>
          <a:p>
            <a:r>
              <a:rPr lang="it-IT" sz="2400" b="1" dirty="0">
                <a:solidFill>
                  <a:srgbClr val="0070C0"/>
                </a:solidFill>
                <a:latin typeface="+mj-lt"/>
              </a:rPr>
              <a:t>dopo il 31 ottobre diventa obbligatorio il quorum rafforzato. </a:t>
            </a:r>
          </a:p>
          <a:p>
            <a:r>
              <a:rPr lang="it-IT" sz="2400" b="1" dirty="0">
                <a:solidFill>
                  <a:srgbClr val="0070C0"/>
                </a:solidFill>
                <a:latin typeface="+mj-lt"/>
              </a:rPr>
              <a:t>Ma gli statuti dei circoli non prevedono quorum. Non cambia niente.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768012" y="660736"/>
            <a:ext cx="1065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  <a:latin typeface="+mj-lt"/>
              </a:rPr>
              <a:t>ASSEMBLEE ASSOCIATIVE: modalità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69B499-D9A6-AA48-B44F-940742CE9566}"/>
              </a:ext>
            </a:extLst>
          </p:cNvPr>
          <p:cNvSpPr txBox="1"/>
          <p:nvPr/>
        </p:nvSpPr>
        <p:spPr>
          <a:xfrm>
            <a:off x="768011" y="3254530"/>
            <a:ext cx="10653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Cambiano i «tempi»: la trasmigrazione si conclude entro il 30 aprile,</a:t>
            </a: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Vuol dire che l’adeguamento dello statuto deve avvenire entro febbraio, o comunque alla richiesta da parte dell’Ufficio del Registro, che concede 60 giorni di tempo per trasmettere lo Statuto adeguato al Codice del Terzo Settore e registrato. </a:t>
            </a: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Il 30 aprile rimane il limite temporale per completare la trasmigrazione dei Circoli dal Registro Nazionale APS verso il RUNTS.</a:t>
            </a: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Il mancato rispetto del 30 aprile comporta la cancellazione dal Registro attuale e conseguente risucchio nel regime fiscale ordinario.</a:t>
            </a:r>
          </a:p>
        </p:txBody>
      </p:sp>
    </p:spTree>
    <p:extLst>
      <p:ext uri="{BB962C8B-B14F-4D97-AF65-F5344CB8AC3E}">
        <p14:creationId xmlns:p14="http://schemas.microsoft.com/office/powerpoint/2010/main" val="92661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209550" y="1238250"/>
            <a:ext cx="118491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Progetto: BILANCIO SOCIALE aggregato </a:t>
            </a: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Un documento volontario per presentare al mondo 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la propria realtà associativa, 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il valore dell’impatto sociale dell’ente.</a:t>
            </a:r>
          </a:p>
          <a:p>
            <a:pPr>
              <a:spcBef>
                <a:spcPts val="600"/>
              </a:spcBef>
            </a:pPr>
            <a:endParaRPr lang="it-IT" sz="28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it-IT" sz="28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11 luglio 2020</a:t>
            </a: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20 circoli sono stati inseriti in un progetto pilota per la stesura del Bilancio Sociale allargato (NOI Verona + 20 circoli)</a:t>
            </a: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Per dimostrare la possibilità di produrre uno strumento utile.</a:t>
            </a: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55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5F7489D-8EDA-FD48-86CC-570DEEF3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" y="0"/>
            <a:ext cx="466344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EDF765B-E06E-5444-9B6C-5477DA552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0"/>
            <a:ext cx="4074907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2C0D05B-606E-6441-9E35-F64D1DBD3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241" y="0"/>
            <a:ext cx="417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227040" y="194481"/>
            <a:ext cx="1184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rgbClr val="002060"/>
                </a:solidFill>
              </a:rPr>
              <a:t>FORMAZIONE </a:t>
            </a:r>
            <a:r>
              <a:rPr lang="it-IT" sz="2400" dirty="0">
                <a:solidFill>
                  <a:srgbClr val="002060"/>
                </a:solidFill>
              </a:rPr>
              <a:t>(online)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6898E8-8B46-D24D-9966-58B2C67C1798}"/>
              </a:ext>
            </a:extLst>
          </p:cNvPr>
          <p:cNvSpPr txBox="1"/>
          <p:nvPr/>
        </p:nvSpPr>
        <p:spPr>
          <a:xfrm>
            <a:off x="209550" y="707427"/>
            <a:ext cx="10653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Bilancio Sociale: docente dr. Fabio Fornasini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2060"/>
                </a:solidFill>
              </a:rPr>
              <a:t>Incontro aperto come introduzione al «bilancio sociale»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2060"/>
                </a:solidFill>
              </a:rPr>
              <a:t>Data: martedì 3 novembre 2020, ore 20,30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	</a:t>
            </a:r>
            <a:r>
              <a:rPr lang="it-IT" sz="2400" dirty="0">
                <a:solidFill>
                  <a:srgbClr val="002060"/>
                </a:solidFill>
              </a:rPr>
              <a:t>Partecipazione libera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027FE3-4BAB-9343-8B8D-B2D5AF24F442}"/>
              </a:ext>
            </a:extLst>
          </p:cNvPr>
          <p:cNvSpPr txBox="1"/>
          <p:nvPr/>
        </p:nvSpPr>
        <p:spPr>
          <a:xfrm>
            <a:off x="227040" y="2394736"/>
            <a:ext cx="11831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Le attività nel tempo del Covid: docente dr. Giancarlo Mazzucchelli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C00000"/>
                </a:solidFill>
              </a:rPr>
              <a:t>Mercoledì 18 novembre 2020, ore 20,30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C00000"/>
                </a:solidFill>
              </a:rPr>
              <a:t>Martedì 24 novembre 2020, ore 20,30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	</a:t>
            </a:r>
            <a:r>
              <a:rPr lang="it-IT" sz="2400" dirty="0">
                <a:solidFill>
                  <a:srgbClr val="C00000"/>
                </a:solidFill>
              </a:rPr>
              <a:t>Partecipazione a numero chiuso: 30 persone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	</a:t>
            </a:r>
            <a:r>
              <a:rPr lang="it-IT" sz="2400" dirty="0">
                <a:solidFill>
                  <a:srgbClr val="C00000"/>
                </a:solidFill>
              </a:rPr>
              <a:t>Con riferimento alla pubblicazione dei D.P.C.M. le date possono cambiare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C3FFC7-FABA-174B-91A5-5792E8877C21}"/>
              </a:ext>
            </a:extLst>
          </p:cNvPr>
          <p:cNvSpPr txBox="1"/>
          <p:nvPr/>
        </p:nvSpPr>
        <p:spPr>
          <a:xfrm>
            <a:off x="229540" y="4424521"/>
            <a:ext cx="11831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Rendicontazione su modello ministeriale: docente dr. Alberto Donato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B050"/>
                </a:solidFill>
              </a:rPr>
              <a:t>Mercoledì 10 febbraio 2021, ore 20,30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B050"/>
                </a:solidFill>
              </a:rPr>
              <a:t>Sabato 27 febbraio 2021, ore 10,30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B050"/>
                </a:solidFill>
              </a:rPr>
              <a:t>Mercoledì 10 marzo 2021, ore 20,30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B050"/>
                </a:solidFill>
              </a:rPr>
              <a:t>Sabato 27 marzo 2021, ore 10,30</a:t>
            </a:r>
          </a:p>
          <a:p>
            <a:r>
              <a:rPr lang="it-IT" sz="2400" b="1" dirty="0">
                <a:solidFill>
                  <a:srgbClr val="00B050"/>
                </a:solidFill>
              </a:rPr>
              <a:t>	</a:t>
            </a:r>
            <a:r>
              <a:rPr lang="it-IT" sz="2400" dirty="0">
                <a:solidFill>
                  <a:srgbClr val="00B050"/>
                </a:solidFill>
              </a:rPr>
              <a:t>Partecipanti a numero chiuso: 20 persone per agevolare il confronto</a:t>
            </a:r>
          </a:p>
        </p:txBody>
      </p:sp>
    </p:spTree>
    <p:extLst>
      <p:ext uri="{BB962C8B-B14F-4D97-AF65-F5344CB8AC3E}">
        <p14:creationId xmlns:p14="http://schemas.microsoft.com/office/powerpoint/2010/main" val="15477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227040" y="194481"/>
            <a:ext cx="1184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rgbClr val="002060"/>
                </a:solidFill>
              </a:rPr>
              <a:t>FORMAZIONE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6898E8-8B46-D24D-9966-58B2C67C1798}"/>
              </a:ext>
            </a:extLst>
          </p:cNvPr>
          <p:cNvSpPr txBox="1"/>
          <p:nvPr/>
        </p:nvSpPr>
        <p:spPr>
          <a:xfrm>
            <a:off x="209550" y="707427"/>
            <a:ext cx="10653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Bilancio Sociale: docente dr. Fabio Fornasini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2060"/>
                </a:solidFill>
              </a:rPr>
              <a:t>Incontro aperto come introduzione al «bilancio sociale»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2060"/>
                </a:solidFill>
              </a:rPr>
              <a:t>Data: martedì 3 novembre 2020, ore 20,30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	</a:t>
            </a:r>
            <a:r>
              <a:rPr lang="it-IT" sz="2400" dirty="0">
                <a:solidFill>
                  <a:srgbClr val="002060"/>
                </a:solidFill>
              </a:rPr>
              <a:t>Partecipazione riservata ai 20 circoli coinvolti nel progetto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027FE3-4BAB-9343-8B8D-B2D5AF24F442}"/>
              </a:ext>
            </a:extLst>
          </p:cNvPr>
          <p:cNvSpPr txBox="1"/>
          <p:nvPr/>
        </p:nvSpPr>
        <p:spPr>
          <a:xfrm>
            <a:off x="227040" y="2394736"/>
            <a:ext cx="11831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Le attività nel tempo del Covid: docente dr. Giancarlo Mazzucchelli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C00000"/>
                </a:solidFill>
              </a:rPr>
              <a:t>Mercoledì 18 novembre 2020, ore 20,30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C00000"/>
                </a:solidFill>
              </a:rPr>
              <a:t>Martedì 24 novembre 2020, ore 20,30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	</a:t>
            </a:r>
            <a:r>
              <a:rPr lang="it-IT" sz="2400" dirty="0">
                <a:solidFill>
                  <a:srgbClr val="C00000"/>
                </a:solidFill>
              </a:rPr>
              <a:t>Partecipazione a numero chiuso: 30 persone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	</a:t>
            </a:r>
            <a:r>
              <a:rPr lang="it-IT" sz="2400" dirty="0">
                <a:solidFill>
                  <a:srgbClr val="C00000"/>
                </a:solidFill>
              </a:rPr>
              <a:t>Con riferimento alla pubblicazione dei D.P.C.M. le date possono cambiare)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C3FFC7-FABA-174B-91A5-5792E8877C21}"/>
              </a:ext>
            </a:extLst>
          </p:cNvPr>
          <p:cNvSpPr txBox="1"/>
          <p:nvPr/>
        </p:nvSpPr>
        <p:spPr>
          <a:xfrm>
            <a:off x="229540" y="4424521"/>
            <a:ext cx="11831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Rendicontazione su modello ministeriale: docente dr. Alberto Donato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B050"/>
                </a:solidFill>
              </a:rPr>
              <a:t>Mercoledì 10 febbraio 2021, ore 20,30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B050"/>
                </a:solidFill>
              </a:rPr>
              <a:t>Sabato 27 febbraio 2021, ore 10,30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B050"/>
                </a:solidFill>
              </a:rPr>
              <a:t>Mercoledì 10 marzo 2021, ore 20,30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rgbClr val="00B050"/>
                </a:solidFill>
              </a:rPr>
              <a:t>Sabato 27 marzo 2021, ore 10,30</a:t>
            </a:r>
          </a:p>
          <a:p>
            <a:r>
              <a:rPr lang="it-IT" sz="2400" b="1" dirty="0">
                <a:solidFill>
                  <a:srgbClr val="00B050"/>
                </a:solidFill>
              </a:rPr>
              <a:t>	</a:t>
            </a:r>
            <a:r>
              <a:rPr lang="it-IT" sz="2400" dirty="0">
                <a:solidFill>
                  <a:srgbClr val="00B050"/>
                </a:solidFill>
              </a:rPr>
              <a:t>Partecipanti a numero chiuso: 20 persone per agevolare il confronto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C21428-2547-B343-B035-4F318DDA6692}"/>
              </a:ext>
            </a:extLst>
          </p:cNvPr>
          <p:cNvSpPr txBox="1"/>
          <p:nvPr/>
        </p:nvSpPr>
        <p:spPr>
          <a:xfrm>
            <a:off x="7354957" y="194481"/>
            <a:ext cx="4552121" cy="64940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FORMAZIONE </a:t>
            </a:r>
          </a:p>
          <a:p>
            <a:pPr algn="ctr"/>
            <a:r>
              <a:rPr lang="it-IT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GRATUITA</a:t>
            </a:r>
          </a:p>
          <a:p>
            <a:pPr algn="ctr"/>
            <a:endParaRPr lang="it-IT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OBBLIGO </a:t>
            </a:r>
          </a:p>
          <a:p>
            <a:pPr algn="ctr"/>
            <a:r>
              <a:rPr lang="it-IT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 ISCRIZIONE </a:t>
            </a:r>
          </a:p>
          <a:p>
            <a:pPr algn="ctr"/>
            <a:r>
              <a:rPr lang="it-IT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FINO A ESAURIMENTO </a:t>
            </a:r>
          </a:p>
          <a:p>
            <a:pPr algn="ctr"/>
            <a:r>
              <a:rPr lang="it-IT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DEI POSTI DISPONIBILI</a:t>
            </a:r>
          </a:p>
          <a:p>
            <a:pPr algn="ctr"/>
            <a:endParaRPr lang="it-IT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ISCRIZIONE ACCETTATA PER UN SOLO COMPONENTE DEL CONSIGLIO DI CIRCOLO</a:t>
            </a:r>
          </a:p>
        </p:txBody>
      </p:sp>
    </p:spTree>
    <p:extLst>
      <p:ext uri="{BB962C8B-B14F-4D97-AF65-F5344CB8AC3E}">
        <p14:creationId xmlns:p14="http://schemas.microsoft.com/office/powerpoint/2010/main" val="224556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A87C661-E996-5847-AB95-1CB401C632E0}"/>
              </a:ext>
            </a:extLst>
          </p:cNvPr>
          <p:cNvSpPr/>
          <p:nvPr/>
        </p:nvSpPr>
        <p:spPr>
          <a:xfrm>
            <a:off x="1249160" y="2690593"/>
            <a:ext cx="9693680" cy="1138773"/>
          </a:xfrm>
          <a:prstGeom prst="rect">
            <a:avLst/>
          </a:prstGeom>
          <a:noFill/>
          <a:effectLst>
            <a:outerShdw blurRad="50800" dist="508000" dir="6600000" sx="90000" sy="90000" algn="ctr" rotWithShape="0">
              <a:srgbClr val="000000">
                <a:alpha val="64000"/>
              </a:srgbClr>
            </a:outerShdw>
          </a:effectLst>
          <a:scene3d>
            <a:camera prst="orthographicFront"/>
            <a:lightRig rig="twoPt" dir="t"/>
          </a:scene3d>
          <a:sp3d prstMaterial="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Saluto e introduzione del Presidente</a:t>
            </a:r>
          </a:p>
          <a:p>
            <a:pPr algn="ctr"/>
            <a:r>
              <a:rPr lang="it-IT" sz="2800" i="1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Don Paolo Zuccari</a:t>
            </a:r>
            <a:endParaRPr lang="it-IT" sz="2800" b="0" i="1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55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227040" y="293871"/>
            <a:ext cx="1184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rgbClr val="002060"/>
                </a:solidFill>
              </a:rPr>
              <a:t>FORMAZIONE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6898E8-8B46-D24D-9966-58B2C67C1798}"/>
              </a:ext>
            </a:extLst>
          </p:cNvPr>
          <p:cNvSpPr txBox="1"/>
          <p:nvPr/>
        </p:nvSpPr>
        <p:spPr>
          <a:xfrm>
            <a:off x="209550" y="1264016"/>
            <a:ext cx="11677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Operatori: Responsabili, Coordinatori, Animatori, 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per attività educative, formative, culturali, fisiche, ludiche, sportive, 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(GREST) devono essere: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rgbClr val="002060"/>
                </a:solidFill>
              </a:rPr>
              <a:t>solo maggiorenni;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rgbClr val="002060"/>
                </a:solidFill>
              </a:rPr>
              <a:t>in possesso di adeguato titolo di studio;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rgbClr val="002060"/>
                </a:solidFill>
              </a:rPr>
              <a:t>informati e formati;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rgbClr val="002060"/>
                </a:solidFill>
              </a:rPr>
              <a:t>certificati da ente organizzativo/associativo.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149951-7C09-2846-B05E-5A15C2DAD786}"/>
              </a:ext>
            </a:extLst>
          </p:cNvPr>
          <p:cNvSpPr txBox="1"/>
          <p:nvPr/>
        </p:nvSpPr>
        <p:spPr>
          <a:xfrm>
            <a:off x="209552" y="4261214"/>
            <a:ext cx="11677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Il CdA è consapevole dell’orientamento espresso da enti pubblici e da uffici diocesani della pastorale, e sta lavorando a un progetto che coinvolge i Circoli che nell’estate 2020 sono riusciti a svolgere una qualche iniziativa di animazione dell’estate ragazzi (Grest o altro) per individuare quali capacità, competenze e qualità personali debbano garantire gli operatori.</a:t>
            </a:r>
          </a:p>
        </p:txBody>
      </p:sp>
    </p:spTree>
    <p:extLst>
      <p:ext uri="{BB962C8B-B14F-4D97-AF65-F5344CB8AC3E}">
        <p14:creationId xmlns:p14="http://schemas.microsoft.com/office/powerpoint/2010/main" val="17867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207436" y="482111"/>
            <a:ext cx="1184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CORONAVIRUS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926A53-C895-6244-90BB-CDADD351CDAA}"/>
              </a:ext>
            </a:extLst>
          </p:cNvPr>
          <p:cNvSpPr txBox="1"/>
          <p:nvPr/>
        </p:nvSpPr>
        <p:spPr>
          <a:xfrm>
            <a:off x="207436" y="1443149"/>
            <a:ext cx="118491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800" b="1" dirty="0">
                <a:solidFill>
                  <a:srgbClr val="002060"/>
                </a:solidFill>
              </a:rPr>
              <a:t>Attività ludiche, ricreative o educative svolte nei confronti di bambini o ragazzi, sono consentite, </a:t>
            </a:r>
            <a:r>
              <a:rPr lang="it-IT" sz="2800" dirty="0">
                <a:solidFill>
                  <a:srgbClr val="002060"/>
                </a:solidFill>
              </a:rPr>
              <a:t>nel rispetto dei protocolli di sicurezza e linee guida. </a:t>
            </a:r>
          </a:p>
          <a:p>
            <a:pPr>
              <a:spcBef>
                <a:spcPts val="1200"/>
              </a:spcBef>
            </a:pPr>
            <a:r>
              <a:rPr lang="it-IT" sz="2800" b="1" dirty="0">
                <a:solidFill>
                  <a:srgbClr val="C00000"/>
                </a:solidFill>
              </a:rPr>
              <a:t>Attività sportive sono sospese in ogni caso.</a:t>
            </a:r>
            <a:endParaRPr lang="it-IT" sz="2800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it-IT" sz="2800" dirty="0">
                <a:solidFill>
                  <a:srgbClr val="002060"/>
                </a:solidFill>
              </a:rPr>
              <a:t>È consigliato di </a:t>
            </a:r>
            <a:r>
              <a:rPr lang="it-IT" sz="2800" b="1" dirty="0">
                <a:solidFill>
                  <a:srgbClr val="002060"/>
                </a:solidFill>
              </a:rPr>
              <a:t>sospendere le attività nei confronti degli adulti.</a:t>
            </a:r>
            <a:endParaRPr lang="it-IT" sz="28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it-IT" sz="2800" b="1" dirty="0">
                <a:solidFill>
                  <a:srgbClr val="C00000"/>
                </a:solidFill>
              </a:rPr>
              <a:t>Attività di somministrazione (bar) è sospesa.</a:t>
            </a:r>
            <a:endParaRPr lang="it-IT" sz="2800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it-IT" sz="2800" b="1" dirty="0">
                <a:solidFill>
                  <a:srgbClr val="002060"/>
                </a:solidFill>
              </a:rPr>
              <a:t>Assemblee</a:t>
            </a:r>
            <a:r>
              <a:rPr lang="it-IT" sz="2800" dirty="0">
                <a:solidFill>
                  <a:srgbClr val="002060"/>
                </a:solidFill>
              </a:rPr>
              <a:t>, paragonate alle “riunioni private”, sono </a:t>
            </a:r>
            <a:r>
              <a:rPr lang="it-IT" sz="2800" b="1" dirty="0">
                <a:solidFill>
                  <a:srgbClr val="002060"/>
                </a:solidFill>
              </a:rPr>
              <a:t>ammesse</a:t>
            </a:r>
            <a:r>
              <a:rPr lang="it-IT" sz="2800" dirty="0">
                <a:solidFill>
                  <a:srgbClr val="002060"/>
                </a:solidFill>
              </a:rPr>
              <a:t> anche </a:t>
            </a:r>
            <a:r>
              <a:rPr lang="it-IT" sz="2800" b="1" dirty="0">
                <a:solidFill>
                  <a:srgbClr val="002060"/>
                </a:solidFill>
              </a:rPr>
              <a:t>in presenza</a:t>
            </a:r>
            <a:r>
              <a:rPr lang="it-IT" sz="2800" dirty="0">
                <a:solidFill>
                  <a:srgbClr val="002060"/>
                </a:solidFill>
              </a:rPr>
              <a:t>, ma il Ministero raccomanda di favorirne lo svolgimento </a:t>
            </a:r>
            <a:r>
              <a:rPr lang="it-IT" sz="2800" b="1" dirty="0">
                <a:solidFill>
                  <a:srgbClr val="002060"/>
                </a:solidFill>
              </a:rPr>
              <a:t>a distanza</a:t>
            </a:r>
            <a:r>
              <a:rPr lang="it-IT" sz="2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380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209550" y="1238250"/>
            <a:ext cx="1184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RUNTS: raccolta dati associativi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926A53-C895-6244-90BB-CDADD351CDAA}"/>
              </a:ext>
            </a:extLst>
          </p:cNvPr>
          <p:cNvSpPr txBox="1"/>
          <p:nvPr/>
        </p:nvSpPr>
        <p:spPr>
          <a:xfrm>
            <a:off x="207436" y="2252042"/>
            <a:ext cx="11849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Dati richiesti </a:t>
            </a: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dall’Ufficio Regionale del Registro 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che saranno comunicati 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alle Regioni di Veneto, Lombardia e altre, 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per essere pre-inseriti nel RUNTS </a:t>
            </a:r>
          </a:p>
          <a:p>
            <a:pPr>
              <a:spcBef>
                <a:spcPts val="600"/>
              </a:spcBef>
            </a:pPr>
            <a:endParaRPr lang="it-IT" sz="28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I Circoli scriveranno i dati richiesti 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in un modulo on-line del sito Internet di NOI Verona</a:t>
            </a:r>
          </a:p>
        </p:txBody>
      </p:sp>
    </p:spTree>
    <p:extLst>
      <p:ext uri="{BB962C8B-B14F-4D97-AF65-F5344CB8AC3E}">
        <p14:creationId xmlns:p14="http://schemas.microsoft.com/office/powerpoint/2010/main" val="3415433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209550" y="1238250"/>
            <a:ext cx="1184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RUNTS: raccolta dati associativi </a:t>
            </a:r>
            <a:r>
              <a:rPr lang="it-IT" sz="2000" i="1" dirty="0">
                <a:solidFill>
                  <a:srgbClr val="002060"/>
                </a:solidFill>
              </a:rPr>
              <a:t>(da comunicare al RUNTS)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926A53-C895-6244-90BB-CDADD351CDAA}"/>
              </a:ext>
            </a:extLst>
          </p:cNvPr>
          <p:cNvSpPr txBox="1"/>
          <p:nvPr/>
        </p:nvSpPr>
        <p:spPr>
          <a:xfrm>
            <a:off x="216178" y="1947242"/>
            <a:ext cx="1197582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AutoNum type="alphaLcParenR"/>
            </a:pPr>
            <a:r>
              <a:rPr lang="it-IT" sz="2800" b="1" dirty="0">
                <a:solidFill>
                  <a:srgbClr val="002060"/>
                </a:solidFill>
              </a:rPr>
              <a:t>Codice Circolo </a:t>
            </a:r>
            <a:r>
              <a:rPr lang="it-IT" sz="2800" dirty="0">
                <a:solidFill>
                  <a:srgbClr val="002060"/>
                </a:solidFill>
              </a:rPr>
              <a:t>(</a:t>
            </a:r>
            <a:r>
              <a:rPr lang="it-IT" sz="2000" dirty="0">
                <a:solidFill>
                  <a:srgbClr val="002060"/>
                </a:solidFill>
              </a:rPr>
              <a:t>esempio: </a:t>
            </a:r>
            <a:r>
              <a:rPr lang="it-IT" sz="2800" dirty="0">
                <a:solidFill>
                  <a:srgbClr val="002060"/>
                </a:solidFill>
              </a:rPr>
              <a:t>VR _ _ _ )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it-IT" sz="2800" b="1" dirty="0">
                <a:solidFill>
                  <a:srgbClr val="002060"/>
                </a:solidFill>
              </a:rPr>
              <a:t>Denominazione </a:t>
            </a:r>
            <a:r>
              <a:rPr lang="it-IT" sz="2400" dirty="0">
                <a:solidFill>
                  <a:srgbClr val="002060"/>
                </a:solidFill>
              </a:rPr>
              <a:t>(Circolo NOI .................................)</a:t>
            </a:r>
            <a:endParaRPr lang="it-IT" sz="2800" dirty="0">
              <a:solidFill>
                <a:srgbClr val="002060"/>
              </a:solidFill>
            </a:endParaRP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it-IT" sz="2800" b="1" dirty="0">
                <a:solidFill>
                  <a:srgbClr val="002060"/>
                </a:solidFill>
              </a:rPr>
              <a:t>Codice </a:t>
            </a:r>
            <a:r>
              <a:rPr lang="it-IT" sz="2800" dirty="0">
                <a:solidFill>
                  <a:srgbClr val="002060"/>
                </a:solidFill>
              </a:rPr>
              <a:t>fiscale   ( _ _ _ _ _ _ _   _ _ _   _ )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it-IT" sz="2800" b="1" dirty="0">
                <a:solidFill>
                  <a:srgbClr val="002060"/>
                </a:solidFill>
              </a:rPr>
              <a:t>Sede legale </a:t>
            </a:r>
            <a:r>
              <a:rPr lang="it-IT" sz="2400" dirty="0">
                <a:solidFill>
                  <a:srgbClr val="002060"/>
                </a:solidFill>
              </a:rPr>
              <a:t>( Località ............................................ )</a:t>
            </a: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e) Numero componenti il Consiglio di amministrazione</a:t>
            </a:r>
          </a:p>
          <a:p>
            <a:pPr>
              <a:spcBef>
                <a:spcPts val="600"/>
              </a:spcBef>
            </a:pPr>
            <a:r>
              <a:rPr lang="it-IT" sz="2800" b="1" dirty="0" err="1">
                <a:solidFill>
                  <a:srgbClr val="002060"/>
                </a:solidFill>
              </a:rPr>
              <a:t>f</a:t>
            </a:r>
            <a:r>
              <a:rPr lang="it-IT" sz="2800" b="1" dirty="0">
                <a:solidFill>
                  <a:srgbClr val="002060"/>
                </a:solidFill>
              </a:rPr>
              <a:t>)  Numero dei Volontari </a:t>
            </a:r>
            <a:r>
              <a:rPr lang="it-IT" sz="2000" dirty="0">
                <a:solidFill>
                  <a:srgbClr val="002060"/>
                </a:solidFill>
              </a:rPr>
              <a:t>(in Registro)</a:t>
            </a:r>
          </a:p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</a:rPr>
              <a:t>g) Numero dei dipendenti </a:t>
            </a:r>
            <a:r>
              <a:rPr lang="it-IT" sz="2000" dirty="0">
                <a:solidFill>
                  <a:srgbClr val="002060"/>
                </a:solidFill>
              </a:rPr>
              <a:t>(contratto, retribuzione, INPS, ecc.)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A3B310-4853-E14D-A1FF-AE0B9D86D603}"/>
              </a:ext>
            </a:extLst>
          </p:cNvPr>
          <p:cNvSpPr txBox="1"/>
          <p:nvPr/>
        </p:nvSpPr>
        <p:spPr>
          <a:xfrm>
            <a:off x="216178" y="5482566"/>
            <a:ext cx="11975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C00000"/>
                </a:solidFill>
              </a:rPr>
              <a:t>h) Il Circolo chiede </a:t>
            </a:r>
          </a:p>
          <a:p>
            <a:r>
              <a:rPr lang="it-IT" sz="2800" b="1" dirty="0">
                <a:solidFill>
                  <a:srgbClr val="C00000"/>
                </a:solidFill>
              </a:rPr>
              <a:t>	di stampare le tessere in proprio (si/no) </a:t>
            </a:r>
            <a:r>
              <a:rPr lang="it-IT" sz="2000" dirty="0">
                <a:solidFill>
                  <a:srgbClr val="002060"/>
                </a:solidFill>
              </a:rPr>
              <a:t>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7182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DC90B3B-CEA1-C440-9B5A-87CE366B28FC}"/>
              </a:ext>
            </a:extLst>
          </p:cNvPr>
          <p:cNvSpPr/>
          <p:nvPr/>
        </p:nvSpPr>
        <p:spPr>
          <a:xfrm rot="21127804">
            <a:off x="-209241" y="495151"/>
            <a:ext cx="12776836" cy="5787225"/>
          </a:xfrm>
          <a:prstGeom prst="rect">
            <a:avLst/>
          </a:prstGeom>
          <a:noFill/>
          <a:effectLst>
            <a:outerShdw dist="495300" dir="14640000" sx="71000" sy="71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 wrap="none" lIns="91440" tIns="45720" rIns="91440" bIns="45720">
            <a:prstTxWarp prst="textPlain">
              <a:avLst>
                <a:gd name="adj" fmla="val 49258"/>
              </a:avLst>
            </a:prstTxWarp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it-IT" sz="28700" b="1" cap="none" spc="0" dirty="0"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bevel/>
                </a:ln>
                <a:solidFill>
                  <a:srgbClr val="D83CFF">
                    <a:alpha val="27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77"/>
              </a:rPr>
              <a:t>RUNTS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237948A-FBB4-B14C-80B3-6120E779ED97}"/>
              </a:ext>
            </a:extLst>
          </p:cNvPr>
          <p:cNvSpPr/>
          <p:nvPr/>
        </p:nvSpPr>
        <p:spPr>
          <a:xfrm>
            <a:off x="419889" y="2375088"/>
            <a:ext cx="11172369" cy="163121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8000" dirty="0">
                <a:solidFill>
                  <a:schemeClr val="bg2">
                    <a:lumMod val="20000"/>
                    <a:lumOff val="80000"/>
                  </a:schemeClr>
                </a:solidFill>
                <a:latin typeface="Gill Sans Ultra Bold" panose="020B0A02020104020203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Registro unico</a:t>
            </a:r>
          </a:p>
          <a:p>
            <a:pPr algn="ctr">
              <a:spcAft>
                <a:spcPts val="0"/>
              </a:spcAft>
            </a:pPr>
            <a:r>
              <a:rPr lang="it-IT" sz="2000" dirty="0">
                <a:solidFill>
                  <a:srgbClr val="73FEFF"/>
                </a:solidFill>
                <a:latin typeface="Arial Rounded MT Bold" panose="020F070403050403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Decreto </a:t>
            </a:r>
            <a:r>
              <a:rPr lang="it-IT" sz="2000" dirty="0" err="1">
                <a:solidFill>
                  <a:srgbClr val="73FEFF"/>
                </a:solidFill>
                <a:latin typeface="Arial Rounded MT Bold" panose="020F070403050403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Min.Lav</a:t>
            </a:r>
            <a:r>
              <a:rPr lang="it-IT" sz="2000" dirty="0">
                <a:solidFill>
                  <a:srgbClr val="73FEFF"/>
                </a:solidFill>
                <a:latin typeface="Arial Rounded MT Bold" panose="020F070403050403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. 15 settembre 2020, in G.U. 261 del 21 ottobre 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817139-BF1D-D442-B69C-4094662CAEE6}"/>
              </a:ext>
            </a:extLst>
          </p:cNvPr>
          <p:cNvSpPr txBox="1"/>
          <p:nvPr/>
        </p:nvSpPr>
        <p:spPr>
          <a:xfrm rot="21073261">
            <a:off x="2033740" y="6288600"/>
            <a:ext cx="144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Registro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E0F944-9F58-6147-BBAC-FC43490B0A13}"/>
              </a:ext>
            </a:extLst>
          </p:cNvPr>
          <p:cNvSpPr txBox="1"/>
          <p:nvPr/>
        </p:nvSpPr>
        <p:spPr>
          <a:xfrm rot="448569">
            <a:off x="3608542" y="6097106"/>
            <a:ext cx="144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D51850-4BF6-E148-9572-FFBD26C7CDF7}"/>
              </a:ext>
            </a:extLst>
          </p:cNvPr>
          <p:cNvSpPr txBox="1"/>
          <p:nvPr/>
        </p:nvSpPr>
        <p:spPr>
          <a:xfrm rot="3057935">
            <a:off x="6607342" y="5262098"/>
            <a:ext cx="144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Nazionale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7BEFD7-C268-0A42-8875-DF677C8641FB}"/>
              </a:ext>
            </a:extLst>
          </p:cNvPr>
          <p:cNvSpPr txBox="1"/>
          <p:nvPr/>
        </p:nvSpPr>
        <p:spPr>
          <a:xfrm rot="21077346">
            <a:off x="8476595" y="5447269"/>
            <a:ext cx="144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del Terzo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B53537-62B6-0E45-9D46-26F6F394BC08}"/>
              </a:ext>
            </a:extLst>
          </p:cNvPr>
          <p:cNvSpPr txBox="1"/>
          <p:nvPr/>
        </p:nvSpPr>
        <p:spPr>
          <a:xfrm rot="675204">
            <a:off x="10492762" y="5091905"/>
            <a:ext cx="144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Settore</a:t>
            </a:r>
          </a:p>
        </p:txBody>
      </p:sp>
    </p:spTree>
    <p:extLst>
      <p:ext uri="{BB962C8B-B14F-4D97-AF65-F5344CB8AC3E}">
        <p14:creationId xmlns:p14="http://schemas.microsoft.com/office/powerpoint/2010/main" val="36639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83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717E49-92D9-9342-9062-03E33F0CA7B7}"/>
              </a:ext>
            </a:extLst>
          </p:cNvPr>
          <p:cNvSpPr txBox="1"/>
          <p:nvPr/>
        </p:nvSpPr>
        <p:spPr>
          <a:xfrm>
            <a:off x="457200" y="393977"/>
            <a:ext cx="283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La struttura 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del Registro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1EA4A3-5FA2-154D-9207-75B6C206F4BB}"/>
              </a:ext>
            </a:extLst>
          </p:cNvPr>
          <p:cNvSpPr txBox="1"/>
          <p:nvPr/>
        </p:nvSpPr>
        <p:spPr>
          <a:xfrm>
            <a:off x="3451860" y="1994177"/>
            <a:ext cx="8084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Organizzazioni del Volontariato</a:t>
            </a:r>
          </a:p>
          <a:p>
            <a:r>
              <a:rPr lang="it-IT" sz="3600" b="1" dirty="0">
                <a:solidFill>
                  <a:srgbClr val="9437FF"/>
                </a:solidFill>
              </a:rPr>
              <a:t>Associazioni di promozione sociale</a:t>
            </a:r>
          </a:p>
          <a:p>
            <a:r>
              <a:rPr lang="it-IT" sz="3600" b="1" dirty="0">
                <a:solidFill>
                  <a:schemeClr val="tx1">
                    <a:lumMod val="50000"/>
                  </a:schemeClr>
                </a:solidFill>
              </a:rPr>
              <a:t>Enti filantropici </a:t>
            </a:r>
            <a:r>
              <a:rPr lang="it-IT" sz="2400" dirty="0">
                <a:solidFill>
                  <a:schemeClr val="tx1">
                    <a:lumMod val="50000"/>
                  </a:schemeClr>
                </a:solidFill>
              </a:rPr>
              <a:t>(fondazioni o </a:t>
            </a:r>
            <a:r>
              <a:rPr lang="it-IT" sz="2400" dirty="0" err="1">
                <a:solidFill>
                  <a:schemeClr val="tx1">
                    <a:lumMod val="50000"/>
                  </a:schemeClr>
                </a:solidFill>
              </a:rPr>
              <a:t>Ass.Riconosciute</a:t>
            </a:r>
            <a:r>
              <a:rPr lang="it-IT" sz="24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it-IT" sz="3600" b="1" dirty="0">
                <a:solidFill>
                  <a:schemeClr val="tx1">
                    <a:lumMod val="50000"/>
                  </a:schemeClr>
                </a:solidFill>
              </a:rPr>
              <a:t>Imprese sociali </a:t>
            </a:r>
            <a:r>
              <a:rPr lang="it-IT" sz="2400" dirty="0">
                <a:solidFill>
                  <a:schemeClr val="tx1">
                    <a:lumMod val="50000"/>
                  </a:schemeClr>
                </a:solidFill>
              </a:rPr>
              <a:t>(iscritte alla C. di Commercio)</a:t>
            </a:r>
            <a:endParaRPr lang="it-IT" sz="3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it-IT" sz="3600" b="1" dirty="0">
                <a:solidFill>
                  <a:schemeClr val="tx1">
                    <a:lumMod val="50000"/>
                  </a:schemeClr>
                </a:solidFill>
              </a:rPr>
              <a:t>Società di mutuo soccorso</a:t>
            </a:r>
          </a:p>
          <a:p>
            <a:r>
              <a:rPr lang="it-IT" sz="3600" b="1" dirty="0">
                <a:solidFill>
                  <a:srgbClr val="9437FF"/>
                </a:solidFill>
              </a:rPr>
              <a:t>Reti associative</a:t>
            </a:r>
          </a:p>
          <a:p>
            <a:r>
              <a:rPr lang="it-IT" sz="3600" b="1" dirty="0">
                <a:solidFill>
                  <a:srgbClr val="0070C0"/>
                </a:solidFill>
              </a:rPr>
              <a:t>Altri enti del Terzo settore</a:t>
            </a:r>
          </a:p>
        </p:txBody>
      </p:sp>
    </p:spTree>
    <p:extLst>
      <p:ext uri="{BB962C8B-B14F-4D97-AF65-F5344CB8AC3E}">
        <p14:creationId xmlns:p14="http://schemas.microsoft.com/office/powerpoint/2010/main" val="2134848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83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1EA4A3-5FA2-154D-9207-75B6C206F4BB}"/>
              </a:ext>
            </a:extLst>
          </p:cNvPr>
          <p:cNvSpPr txBox="1"/>
          <p:nvPr/>
        </p:nvSpPr>
        <p:spPr>
          <a:xfrm>
            <a:off x="328081" y="583355"/>
            <a:ext cx="114913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it-IT" sz="3600" dirty="0">
                <a:solidFill>
                  <a:srgbClr val="0070C0"/>
                </a:solidFill>
              </a:rPr>
              <a:t>La RETE nazionale NOI Associazione</a:t>
            </a:r>
          </a:p>
          <a:p>
            <a:pPr>
              <a:lnSpc>
                <a:spcPts val="3620"/>
              </a:lnSpc>
            </a:pPr>
            <a:r>
              <a:rPr lang="it-IT" sz="3600" dirty="0">
                <a:solidFill>
                  <a:srgbClr val="0070C0"/>
                </a:solidFill>
              </a:rPr>
              <a:t>tramite gli enti territoriali</a:t>
            </a:r>
          </a:p>
          <a:p>
            <a:pPr>
              <a:lnSpc>
                <a:spcPts val="3620"/>
              </a:lnSpc>
            </a:pPr>
            <a:r>
              <a:rPr lang="it-IT" sz="3600" dirty="0">
                <a:solidFill>
                  <a:srgbClr val="0070C0"/>
                </a:solidFill>
              </a:rPr>
              <a:t>potrà accogliere nella propria rete </a:t>
            </a:r>
          </a:p>
          <a:p>
            <a:pPr>
              <a:lnSpc>
                <a:spcPts val="3620"/>
              </a:lnSpc>
            </a:pPr>
            <a:r>
              <a:rPr lang="it-IT" sz="3600" dirty="0">
                <a:solidFill>
                  <a:srgbClr val="0070C0"/>
                </a:solidFill>
              </a:rPr>
              <a:t>anche altri enti che si iscrivono al RUNTS,</a:t>
            </a:r>
          </a:p>
          <a:p>
            <a:pPr>
              <a:lnSpc>
                <a:spcPts val="3620"/>
              </a:lnSpc>
            </a:pPr>
            <a:r>
              <a:rPr lang="it-IT" sz="3600" dirty="0">
                <a:solidFill>
                  <a:srgbClr val="0070C0"/>
                </a:solidFill>
              </a:rPr>
              <a:t>ma anche Circoli che non entrano nel RUNTS.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CBFD61-9085-B044-BB04-158C9AE1C3F0}"/>
              </a:ext>
            </a:extLst>
          </p:cNvPr>
          <p:cNvSpPr txBox="1"/>
          <p:nvPr/>
        </p:nvSpPr>
        <p:spPr>
          <a:xfrm>
            <a:off x="1987548" y="3354156"/>
            <a:ext cx="10204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941651"/>
                </a:solidFill>
              </a:rPr>
              <a:t>Enti che la RETE nazionale NOI Associazione, può accogliere </a:t>
            </a:r>
            <a:r>
              <a:rPr lang="it-IT" sz="2400" i="1" dirty="0">
                <a:solidFill>
                  <a:srgbClr val="941651"/>
                </a:solidFill>
              </a:rPr>
              <a:t>(D.Lgs. 117/2017, art. 35, co. 3)</a:t>
            </a:r>
            <a:r>
              <a:rPr lang="it-IT" sz="3600" b="1" dirty="0">
                <a:solidFill>
                  <a:srgbClr val="941651"/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it-IT" sz="3600" b="1" dirty="0">
                <a:solidFill>
                  <a:srgbClr val="941651"/>
                </a:solidFill>
              </a:rPr>
              <a:t>Enti Territoriali </a:t>
            </a:r>
          </a:p>
          <a:p>
            <a:pPr marL="571500" indent="-571500">
              <a:buFontTx/>
              <a:buChar char="-"/>
            </a:pPr>
            <a:r>
              <a:rPr lang="it-IT" sz="3600" b="1" dirty="0">
                <a:solidFill>
                  <a:srgbClr val="941651"/>
                </a:solidFill>
              </a:rPr>
              <a:t>Circoli affiliati tramite gli enti Territoriali</a:t>
            </a:r>
          </a:p>
          <a:p>
            <a:pPr marL="571500" indent="-571500">
              <a:buFontTx/>
              <a:buChar char="-"/>
            </a:pPr>
            <a:r>
              <a:rPr lang="it-IT" sz="3600" b="1" dirty="0">
                <a:solidFill>
                  <a:srgbClr val="941651"/>
                </a:solidFill>
              </a:rPr>
              <a:t>Altri Enti </a:t>
            </a:r>
            <a:r>
              <a:rPr lang="it-IT" sz="3200" dirty="0">
                <a:solidFill>
                  <a:srgbClr val="941651"/>
                </a:solidFill>
              </a:rPr>
              <a:t>(OdV, APS, Altri del III settore</a:t>
            </a:r>
            <a:r>
              <a:rPr lang="it-IT" sz="3200" dirty="0">
                <a:solidFill>
                  <a:srgbClr val="C00000"/>
                </a:solidFill>
              </a:rPr>
              <a:t>)</a:t>
            </a:r>
            <a:r>
              <a:rPr lang="it-IT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it-IT" sz="3600" dirty="0">
                <a:solidFill>
                  <a:schemeClr val="tx1">
                    <a:lumMod val="50000"/>
                  </a:schemeClr>
                </a:solidFill>
              </a:rPr>
              <a:t>Circoli NOI extra III settore</a:t>
            </a:r>
            <a:endParaRPr lang="it-IT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83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1EA4A3-5FA2-154D-9207-75B6C206F4BB}"/>
              </a:ext>
            </a:extLst>
          </p:cNvPr>
          <p:cNvSpPr txBox="1"/>
          <p:nvPr/>
        </p:nvSpPr>
        <p:spPr>
          <a:xfrm>
            <a:off x="328082" y="312421"/>
            <a:ext cx="1149138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20"/>
              </a:lnSpc>
            </a:pPr>
            <a:r>
              <a:rPr lang="it-IT" sz="3600" b="1" dirty="0">
                <a:solidFill>
                  <a:srgbClr val="0070C0"/>
                </a:solidFill>
              </a:rPr>
              <a:t>Gli «altri enti» che la Rete può accogliere</a:t>
            </a:r>
          </a:p>
          <a:p>
            <a:pPr>
              <a:lnSpc>
                <a:spcPts val="3320"/>
              </a:lnSpc>
            </a:pPr>
            <a:r>
              <a:rPr lang="it-IT" sz="3600" b="1" dirty="0">
                <a:solidFill>
                  <a:srgbClr val="0070C0"/>
                </a:solidFill>
              </a:rPr>
              <a:t>possono entrare nel RUNTS in assoluta autonomia</a:t>
            </a:r>
          </a:p>
          <a:p>
            <a:pPr>
              <a:lnSpc>
                <a:spcPts val="3320"/>
              </a:lnSpc>
            </a:pPr>
            <a:r>
              <a:rPr lang="it-IT" sz="3600" b="1" dirty="0">
                <a:solidFill>
                  <a:srgbClr val="0070C0"/>
                </a:solidFill>
              </a:rPr>
              <a:t>senza assistenza e senza accompagnamento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D619E5-F16F-B440-8671-9BB933DF6606}"/>
              </a:ext>
            </a:extLst>
          </p:cNvPr>
          <p:cNvSpPr txBox="1"/>
          <p:nvPr/>
        </p:nvSpPr>
        <p:spPr>
          <a:xfrm>
            <a:off x="328082" y="2956932"/>
            <a:ext cx="11491385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it-IT" sz="3200" dirty="0">
                <a:solidFill>
                  <a:srgbClr val="0070C0"/>
                </a:solidFill>
              </a:rPr>
              <a:t>Le Reti Associative nazionali possono esercitare, oltre alle proprie attività statutarie, anche le seguenti attività:</a:t>
            </a:r>
          </a:p>
          <a:p>
            <a:pPr marL="571500" indent="-571500">
              <a:lnSpc>
                <a:spcPts val="3340"/>
              </a:lnSpc>
              <a:buFontTx/>
              <a:buChar char="-"/>
            </a:pPr>
            <a:r>
              <a:rPr lang="it-IT" sz="3200" b="1" dirty="0">
                <a:solidFill>
                  <a:srgbClr val="0070C0"/>
                </a:solidFill>
              </a:rPr>
              <a:t>Monitoraggio dell’attività </a:t>
            </a:r>
            <a:r>
              <a:rPr lang="it-IT" sz="3200" dirty="0">
                <a:solidFill>
                  <a:srgbClr val="0070C0"/>
                </a:solidFill>
              </a:rPr>
              <a:t>degli enti ad esse associati, anche con riguardo al suo impatto sociale, e predisporre la </a:t>
            </a:r>
            <a:r>
              <a:rPr lang="it-IT" sz="3200" b="1" dirty="0">
                <a:solidFill>
                  <a:srgbClr val="0070C0"/>
                </a:solidFill>
              </a:rPr>
              <a:t>relazione annuale </a:t>
            </a:r>
            <a:r>
              <a:rPr lang="it-IT" sz="3200" dirty="0">
                <a:solidFill>
                  <a:srgbClr val="0070C0"/>
                </a:solidFill>
              </a:rPr>
              <a:t>al Consiglio nazionale del Terzo settore;</a:t>
            </a:r>
          </a:p>
          <a:p>
            <a:pPr marL="571500" indent="-571500">
              <a:lnSpc>
                <a:spcPts val="3340"/>
              </a:lnSpc>
              <a:buFontTx/>
              <a:buChar char="-"/>
            </a:pPr>
            <a:r>
              <a:rPr lang="it-IT" sz="3200" dirty="0">
                <a:solidFill>
                  <a:srgbClr val="0070C0"/>
                </a:solidFill>
              </a:rPr>
              <a:t>Promozione e sviluppo delle </a:t>
            </a:r>
            <a:r>
              <a:rPr lang="it-IT" sz="3200" b="1" dirty="0">
                <a:solidFill>
                  <a:srgbClr val="0070C0"/>
                </a:solidFill>
              </a:rPr>
              <a:t>attività di controllo</a:t>
            </a:r>
            <a:r>
              <a:rPr lang="it-IT" sz="3200" dirty="0">
                <a:solidFill>
                  <a:srgbClr val="0070C0"/>
                </a:solidFill>
              </a:rPr>
              <a:t>, anche sotto forma di attività di autocontrollo e di </a:t>
            </a:r>
            <a:r>
              <a:rPr lang="it-IT" sz="3200" b="1" dirty="0">
                <a:solidFill>
                  <a:srgbClr val="0070C0"/>
                </a:solidFill>
              </a:rPr>
              <a:t>assistenza tecnica </a:t>
            </a:r>
            <a:r>
              <a:rPr lang="it-IT" sz="3200" dirty="0">
                <a:solidFill>
                  <a:srgbClr val="0070C0"/>
                </a:solidFill>
              </a:rPr>
              <a:t>nei confronti degli enti associati.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A0974627-5F23-9745-93FC-8368BCD1EFC2}"/>
              </a:ext>
            </a:extLst>
          </p:cNvPr>
          <p:cNvSpPr/>
          <p:nvPr/>
        </p:nvSpPr>
        <p:spPr>
          <a:xfrm>
            <a:off x="10312402" y="4267199"/>
            <a:ext cx="1777997" cy="16425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D.Lgs. 117/2017</a:t>
            </a:r>
          </a:p>
          <a:p>
            <a:pPr algn="ctr"/>
            <a:endParaRPr lang="it-IT" sz="1400" b="1" dirty="0"/>
          </a:p>
          <a:p>
            <a:pPr algn="ctr"/>
            <a:r>
              <a:rPr lang="it-IT" sz="1400" b="1" dirty="0"/>
              <a:t> art. 41 </a:t>
            </a:r>
          </a:p>
          <a:p>
            <a:pPr algn="ctr"/>
            <a:r>
              <a:rPr lang="it-IT" sz="1400" b="1" dirty="0"/>
              <a:t>co. 3</a:t>
            </a:r>
          </a:p>
        </p:txBody>
      </p:sp>
    </p:spTree>
    <p:extLst>
      <p:ext uri="{BB962C8B-B14F-4D97-AF65-F5344CB8AC3E}">
        <p14:creationId xmlns:p14="http://schemas.microsoft.com/office/powerpoint/2010/main" val="320728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83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717E49-92D9-9342-9062-03E33F0CA7B7}"/>
              </a:ext>
            </a:extLst>
          </p:cNvPr>
          <p:cNvSpPr txBox="1"/>
          <p:nvPr/>
        </p:nvSpPr>
        <p:spPr>
          <a:xfrm>
            <a:off x="640080" y="321886"/>
            <a:ext cx="10858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it-IT" sz="3600" b="1" dirty="0">
                <a:solidFill>
                  <a:srgbClr val="C00000"/>
                </a:solidFill>
              </a:rPr>
              <a:t>Quale destinazione per i Circoli che non hanno conformato e non intendono conformare lo Statuto al Codice del Terzo settore?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622681-2CE5-A644-800D-2A945DE1B0DF}"/>
              </a:ext>
            </a:extLst>
          </p:cNvPr>
          <p:cNvSpPr txBox="1"/>
          <p:nvPr/>
        </p:nvSpPr>
        <p:spPr>
          <a:xfrm>
            <a:off x="640080" y="1799214"/>
            <a:ext cx="1085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entrano nel Terzo Settore, ma potranno affiliarsi a NOI Associazione</a:t>
            </a:r>
          </a:p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godranno delle prerogative di «APS aderente a Ente a carattere nazionale con finalità assistenziali riconosciute dal Ministero dell’Interno»: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8D99F5-4C5E-A14F-8A78-39F26A31515F}"/>
              </a:ext>
            </a:extLst>
          </p:cNvPr>
          <p:cNvSpPr txBox="1"/>
          <p:nvPr/>
        </p:nvSpPr>
        <p:spPr>
          <a:xfrm>
            <a:off x="640080" y="3293400"/>
            <a:ext cx="10858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it-IT" sz="3600" b="1" dirty="0">
                <a:solidFill>
                  <a:srgbClr val="C00000"/>
                </a:solidFill>
              </a:rPr>
              <a:t>Si a Tessere con copertura assicurativa</a:t>
            </a:r>
          </a:p>
        </p:txBody>
      </p:sp>
    </p:spTree>
    <p:extLst>
      <p:ext uri="{BB962C8B-B14F-4D97-AF65-F5344CB8AC3E}">
        <p14:creationId xmlns:p14="http://schemas.microsoft.com/office/powerpoint/2010/main" val="33240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0F20855-F04A-C346-B1AC-C03F12413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21927"/>
              </p:ext>
            </p:extLst>
          </p:nvPr>
        </p:nvGraphicFramePr>
        <p:xfrm>
          <a:off x="244928" y="120187"/>
          <a:ext cx="11707587" cy="6588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2">
                  <a:extLst>
                    <a:ext uri="{9D8B030D-6E8A-4147-A177-3AD203B41FA5}">
                      <a16:colId xmlns:a16="http://schemas.microsoft.com/office/drawing/2014/main" val="3537569870"/>
                    </a:ext>
                  </a:extLst>
                </a:gridCol>
                <a:gridCol w="1308327">
                  <a:extLst>
                    <a:ext uri="{9D8B030D-6E8A-4147-A177-3AD203B41FA5}">
                      <a16:colId xmlns:a16="http://schemas.microsoft.com/office/drawing/2014/main" val="2703052502"/>
                    </a:ext>
                  </a:extLst>
                </a:gridCol>
                <a:gridCol w="1308327">
                  <a:extLst>
                    <a:ext uri="{9D8B030D-6E8A-4147-A177-3AD203B41FA5}">
                      <a16:colId xmlns:a16="http://schemas.microsoft.com/office/drawing/2014/main" val="97053054"/>
                    </a:ext>
                  </a:extLst>
                </a:gridCol>
                <a:gridCol w="2616653">
                  <a:extLst>
                    <a:ext uri="{9D8B030D-6E8A-4147-A177-3AD203B41FA5}">
                      <a16:colId xmlns:a16="http://schemas.microsoft.com/office/drawing/2014/main" val="4034141857"/>
                    </a:ext>
                  </a:extLst>
                </a:gridCol>
                <a:gridCol w="1308327">
                  <a:extLst>
                    <a:ext uri="{9D8B030D-6E8A-4147-A177-3AD203B41FA5}">
                      <a16:colId xmlns:a16="http://schemas.microsoft.com/office/drawing/2014/main" val="3750832780"/>
                    </a:ext>
                  </a:extLst>
                </a:gridCol>
                <a:gridCol w="1308327">
                  <a:extLst>
                    <a:ext uri="{9D8B030D-6E8A-4147-A177-3AD203B41FA5}">
                      <a16:colId xmlns:a16="http://schemas.microsoft.com/office/drawing/2014/main" val="4169814371"/>
                    </a:ext>
                  </a:extLst>
                </a:gridCol>
                <a:gridCol w="1308327">
                  <a:extLst>
                    <a:ext uri="{9D8B030D-6E8A-4147-A177-3AD203B41FA5}">
                      <a16:colId xmlns:a16="http://schemas.microsoft.com/office/drawing/2014/main" val="2127513668"/>
                    </a:ext>
                  </a:extLst>
                </a:gridCol>
                <a:gridCol w="1308327">
                  <a:extLst>
                    <a:ext uri="{9D8B030D-6E8A-4147-A177-3AD203B41FA5}">
                      <a16:colId xmlns:a16="http://schemas.microsoft.com/office/drawing/2014/main" val="3868329276"/>
                    </a:ext>
                  </a:extLst>
                </a:gridCol>
              </a:tblGrid>
              <a:tr h="142203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Tipologia </a:t>
                      </a:r>
                    </a:p>
                    <a:p>
                      <a:pPr algn="ctr"/>
                      <a:r>
                        <a:rPr lang="it-IT" dirty="0"/>
                        <a:t>di enti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APS</a:t>
                      </a:r>
                      <a:r>
                        <a:rPr lang="it-IT" dirty="0"/>
                        <a:t> -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OdV</a:t>
                      </a:r>
                      <a:r>
                        <a:rPr lang="it-IT" dirty="0"/>
                        <a:t> -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ASD</a:t>
                      </a:r>
                      <a:r>
                        <a:rPr lang="it-IT" dirty="0"/>
                        <a:t> </a:t>
                      </a:r>
                    </a:p>
                    <a:p>
                      <a:pPr algn="ctr"/>
                      <a:r>
                        <a:rPr lang="it-IT" dirty="0"/>
                        <a:t>riconosciute CONI</a:t>
                      </a:r>
                    </a:p>
                    <a:p>
                      <a:pPr algn="ctr"/>
                      <a:r>
                        <a:rPr lang="it-IT" dirty="0"/>
                        <a:t>In RUNTS Rete NOI</a:t>
                      </a:r>
                    </a:p>
                    <a:p>
                      <a:pPr algn="ctr"/>
                      <a:r>
                        <a:rPr lang="it-IT" dirty="0"/>
                        <a:t> operano come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APS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ASD</a:t>
                      </a:r>
                      <a:r>
                        <a:rPr lang="it-IT" dirty="0"/>
                        <a:t> </a:t>
                      </a:r>
                    </a:p>
                    <a:p>
                      <a:pPr algn="ctr"/>
                      <a:r>
                        <a:rPr lang="it-IT" dirty="0"/>
                        <a:t>riconosciute CONI</a:t>
                      </a:r>
                    </a:p>
                    <a:p>
                      <a:pPr algn="ctr"/>
                      <a:r>
                        <a:rPr lang="it-IT" dirty="0"/>
                        <a:t>iscritte APS </a:t>
                      </a:r>
                    </a:p>
                    <a:p>
                      <a:pPr algn="ctr"/>
                      <a:r>
                        <a:rPr lang="it-IT" dirty="0"/>
                        <a:t>operano come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ASD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Altri enti diversi </a:t>
                      </a:r>
                      <a:r>
                        <a:rPr lang="it-IT" dirty="0"/>
                        <a:t>da APS, che entrano in RETE tramite NOI Associazione APS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ENC</a:t>
                      </a:r>
                      <a:r>
                        <a:rPr lang="it-IT" dirty="0"/>
                        <a:t> </a:t>
                      </a:r>
                    </a:p>
                    <a:p>
                      <a:pPr algn="ctr"/>
                      <a:r>
                        <a:rPr lang="it-IT" dirty="0"/>
                        <a:t>Fuori RUNTS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792096"/>
                  </a:ext>
                </a:extLst>
              </a:tr>
              <a:tr h="64165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Regime Fiscale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D.Lgs. 117/2017, articoli 85 e 86, co. 3 </a:t>
                      </a:r>
                      <a:endParaRPr lang="it-IT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Legge 398 del 1991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D.Lgs. 117/2017, Articolo 80 </a:t>
                      </a: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IVA:  regime ordinario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IRES: TUIR artt. 143/144 </a:t>
                      </a:r>
                      <a:endParaRPr lang="it-IT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365298"/>
                  </a:ext>
                </a:extLst>
              </a:tr>
              <a:tr h="622142">
                <a:tc rowSpan="5"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FF0000"/>
                          </a:solidFill>
                        </a:rPr>
                        <a:t>IRES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6D7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APS </a:t>
                      </a:r>
                    </a:p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24% sul 3% degli introiti commerciali </a:t>
                      </a:r>
                    </a:p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800" b="0" kern="1200" dirty="0">
                          <a:solidFill>
                            <a:srgbClr val="FF0000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0,80%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OdV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24% sull’1% degli introiti commerciali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(0,27%)</a:t>
                      </a: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Abadi MT Condensed Light" panose="020B0306030101010103" pitchFamily="34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IRES 24% sul 3% </a:t>
                      </a:r>
                    </a:p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degli introiti commerciali </a:t>
                      </a: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  <a:p>
                      <a:pPr algn="ctr"/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Abadi MT Condensed Light" panose="020B0306030101010103" pitchFamily="34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Oltre il limite anno perde la qualifica ASP esce dal RUNTS passa al regime ordinario </a:t>
                      </a: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Introiti commerciali</a:t>
                      </a:r>
                    </a:p>
                  </a:txBody>
                  <a:tcPr anchor="ctr"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IRES 24%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su imponibile</a:t>
                      </a:r>
                    </a:p>
                  </a:txBody>
                  <a:tcPr anchor="ctr"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Introiti commerciali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IRES 24%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su imponibile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49050"/>
                  </a:ext>
                </a:extLst>
              </a:tr>
              <a:tr h="8937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fino a</a:t>
                      </a:r>
                      <a:b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</a:b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€. 15.493,71 per </a:t>
                      </a:r>
                      <a:r>
                        <a:rPr lang="it-IT" sz="1800" b="0" kern="1200" dirty="0">
                          <a:solidFill>
                            <a:srgbClr val="FF0000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servizi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x altre attività</a:t>
                      </a: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 </a:t>
                      </a:r>
                      <a:r>
                        <a:rPr lang="it-IT" sz="1800" dirty="0">
                          <a:solidFill>
                            <a:srgbClr val="FF0000"/>
                          </a:solidFill>
                          <a:latin typeface="Abadi MT Condensed Light" panose="020B0306030101010103" pitchFamily="34" charset="77"/>
                        </a:rPr>
                        <a:t> 7%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             5%</a:t>
                      </a:r>
                    </a:p>
                  </a:txBody>
                  <a:tcPr>
                    <a:solidFill>
                      <a:srgbClr val="D6D7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860"/>
                        </a:lnSpc>
                      </a:pPr>
                      <a:r>
                        <a:rPr lang="it-IT" b="1" dirty="0">
                          <a:latin typeface="Abadi MT Condensed Light" panose="020B0306030101010103" pitchFamily="34" charset="77"/>
                        </a:rPr>
                        <a:t>Servizi</a:t>
                      </a:r>
                    </a:p>
                    <a:p>
                      <a:pPr>
                        <a:lnSpc>
                          <a:spcPts val="1860"/>
                        </a:lnSpc>
                      </a:pPr>
                      <a:r>
                        <a:rPr lang="it-IT" dirty="0">
                          <a:latin typeface="Abadi MT Condensed Light" panose="020B0306030101010103" pitchFamily="34" charset="77"/>
                        </a:rPr>
                        <a:t>Fino </a:t>
                      </a:r>
                    </a:p>
                    <a:p>
                      <a:pPr>
                        <a:lnSpc>
                          <a:spcPts val="1860"/>
                        </a:lnSpc>
                      </a:pPr>
                      <a:r>
                        <a:rPr lang="it-IT" dirty="0">
                          <a:latin typeface="Abadi MT Condensed Light" panose="020B0306030101010103" pitchFamily="34" charset="77"/>
                        </a:rPr>
                        <a:t>a 15.493,71</a:t>
                      </a:r>
                    </a:p>
                    <a:p>
                      <a:pPr>
                        <a:lnSpc>
                          <a:spcPts val="1860"/>
                        </a:lnSpc>
                      </a:pPr>
                      <a:r>
                        <a:rPr lang="it-IT" dirty="0">
                          <a:latin typeface="Abadi MT Condensed Light" panose="020B0306030101010103" pitchFamily="34" charset="77"/>
                        </a:rPr>
                        <a:t>da 15.498,72</a:t>
                      </a:r>
                    </a:p>
                    <a:p>
                      <a:pPr>
                        <a:lnSpc>
                          <a:spcPts val="1860"/>
                        </a:lnSpc>
                      </a:pPr>
                      <a:r>
                        <a:rPr lang="it-IT" dirty="0">
                          <a:latin typeface="Abadi MT Condensed Light" panose="020B0306030101010103" pitchFamily="34" charset="77"/>
                        </a:rPr>
                        <a:t>a 400.000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860"/>
                        </a:lnSpc>
                      </a:pPr>
                      <a:endParaRPr lang="it-IT" dirty="0">
                        <a:latin typeface="Abadi MT Condensed Light" panose="020B0306030101010103" pitchFamily="34" charset="77"/>
                      </a:endParaRPr>
                    </a:p>
                    <a:p>
                      <a:pPr>
                        <a:lnSpc>
                          <a:spcPts val="1860"/>
                        </a:lnSpc>
                      </a:pPr>
                      <a:endParaRPr lang="it-IT" dirty="0">
                        <a:latin typeface="Abadi MT Condensed Light" panose="020B0306030101010103" pitchFamily="34" charset="77"/>
                      </a:endParaRPr>
                    </a:p>
                    <a:p>
                      <a:pPr>
                        <a:lnSpc>
                          <a:spcPts val="1860"/>
                        </a:lnSpc>
                      </a:pPr>
                      <a:r>
                        <a:rPr lang="it-IT" dirty="0">
                          <a:solidFill>
                            <a:srgbClr val="FF0000"/>
                          </a:solidFill>
                          <a:latin typeface="Abadi MT Condensed Light" panose="020B0306030101010103" pitchFamily="34" charset="77"/>
                        </a:rPr>
                        <a:t>15%</a:t>
                      </a:r>
                    </a:p>
                    <a:p>
                      <a:pPr>
                        <a:lnSpc>
                          <a:spcPts val="1860"/>
                        </a:lnSpc>
                      </a:pPr>
                      <a:endParaRPr lang="it-IT" dirty="0">
                        <a:latin typeface="Abadi MT Condensed Light" panose="020B0306030101010103" pitchFamily="34" charset="77"/>
                      </a:endParaRPr>
                    </a:p>
                    <a:p>
                      <a:pPr>
                        <a:lnSpc>
                          <a:spcPts val="1860"/>
                        </a:lnSpc>
                      </a:pPr>
                      <a:r>
                        <a:rPr lang="it-IT" dirty="0">
                          <a:latin typeface="Abadi MT Condensed Light" panose="020B0306030101010103" pitchFamily="34" charset="77"/>
                        </a:rPr>
                        <a:t>25%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1361"/>
                  </a:ext>
                </a:extLst>
              </a:tr>
              <a:tr h="5146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Oltre il limite anno </a:t>
                      </a:r>
                    </a:p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perde la qualifica </a:t>
                      </a:r>
                    </a:p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ASP/OdV </a:t>
                      </a:r>
                    </a:p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diventa </a:t>
                      </a:r>
                    </a:p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soggetto IVA </a:t>
                      </a:r>
                    </a:p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passa all’art. 80</a:t>
                      </a: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da 15.493,72 a 300.000,00 per </a:t>
                      </a:r>
                      <a:r>
                        <a:rPr lang="it-IT" sz="1800" b="0" kern="1200" dirty="0">
                          <a:solidFill>
                            <a:srgbClr val="FF0000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servizi</a:t>
                      </a: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x altre attività</a:t>
                      </a: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>
                    <a:solidFill>
                      <a:srgbClr val="D6D7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latin typeface="Abadi MT Condensed Light" panose="020B0306030101010103" pitchFamily="34" charset="77"/>
                        </a:rPr>
                        <a:t>10%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             7%</a:t>
                      </a:r>
                    </a:p>
                  </a:txBody>
                  <a:tcPr>
                    <a:solidFill>
                      <a:srgbClr val="D6D7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94368"/>
                  </a:ext>
                </a:extLst>
              </a:tr>
              <a:tr h="3790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Abadi MT Condensed Light" panose="020B0306030101010103" pitchFamily="34" charset="77"/>
                        </a:rPr>
                        <a:t>Altre attività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Fino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a 25.822,84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da 25.822,85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a 700.000,00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            10%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            15%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30646"/>
                  </a:ext>
                </a:extLst>
              </a:tr>
              <a:tr h="8937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Oltre €. 300.000 </a:t>
                      </a: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  <a:p>
                      <a:pPr>
                        <a:lnSpc>
                          <a:spcPts val="1580"/>
                        </a:lnSpc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per servizi </a:t>
                      </a: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  <a:p>
                      <a:pPr>
                        <a:lnSpc>
                          <a:spcPts val="1580"/>
                        </a:lnSpc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x altre attività</a:t>
                      </a: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>
                    <a:solidFill>
                      <a:srgbClr val="D6D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17%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          14%</a:t>
                      </a:r>
                    </a:p>
                  </a:txBody>
                  <a:tcPr>
                    <a:solidFill>
                      <a:srgbClr val="D6D7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23984"/>
                  </a:ext>
                </a:extLst>
              </a:tr>
              <a:tr h="56286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</a:rPr>
                        <a:t>Limite anno</a:t>
                      </a:r>
                    </a:p>
                  </a:txBody>
                  <a:tcPr anchor="ctr">
                    <a:solidFill>
                      <a:srgbClr val="D6D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€. 130.000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di introiti commerciali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€. 400.000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di introiti commerciali</a:t>
                      </a:r>
                    </a:p>
                  </a:txBody>
                  <a:tcPr anchor="ctr">
                    <a:solidFill>
                      <a:srgbClr val="D6D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Superando il limite massimo entrano in regime ordinario</a:t>
                      </a:r>
                    </a:p>
                  </a:txBody>
                  <a:tcPr anchor="ctr">
                    <a:solidFill>
                      <a:srgbClr val="D6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badi MT Condensed Light" panose="020B0306030101010103" pitchFamily="34" charset="77"/>
                        </a:rPr>
                        <a:t>Superando il limite massimo entrano in regime ordinario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43202"/>
                  </a:ext>
                </a:extLst>
              </a:tr>
              <a:tr h="562865">
                <a:tc gridSpan="5">
                  <a:txBody>
                    <a:bodyPr/>
                    <a:lstStyle/>
                    <a:p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L’ammontare delle entrate per attività NON istituzionale va’ monitorata, perché al superamento del 30% rispetto alle attività complessive, </a:t>
                      </a:r>
                    </a:p>
                    <a:p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o al 66% dei costi complessivi, segue la cancellazione dal RUNTS, qualora nell’esercizio successivo lo sforamento non venisse riassorbito.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</a:txBody>
                  <a:tcPr anchor="ctr">
                    <a:solidFill>
                      <a:srgbClr val="73F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</a:txBody>
                  <a:tcPr anchor="ctr">
                    <a:solidFill>
                      <a:srgbClr val="D6D7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latin typeface="Abadi MT Condensed Light" panose="020B0306030101010103" pitchFamily="34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6D7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Quando in contabilità non c’è distinzione tra introiti per attività di servizi </a:t>
                      </a:r>
                    </a:p>
                    <a:p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badi MT Condensed Light" panose="020B0306030101010103" pitchFamily="34" charset="77"/>
                          <a:ea typeface="+mn-ea"/>
                          <a:cs typeface="+mn-cs"/>
                        </a:rPr>
                        <a:t>e attività altre, si applica la percentuale più alta: quella per altre attività.</a:t>
                      </a:r>
                      <a:r>
                        <a:rPr lang="it-IT" sz="1200" dirty="0">
                          <a:effectLst/>
                          <a:latin typeface="Abadi MT Condensed Light" panose="020B0306030101010103" pitchFamily="34" charset="77"/>
                        </a:rPr>
                        <a:t> 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Abadi MT Condensed Light" panose="020B0306030101010103" pitchFamily="34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Abadi MT Condensed Light" panose="020B0306030101010103" pitchFamily="34" charset="77"/>
                      </a:endParaRPr>
                    </a:p>
                  </a:txBody>
                  <a:tcPr anchor="ctr">
                    <a:solidFill>
                      <a:srgbClr val="D6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19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03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A87C661-E996-5847-AB95-1CB401C632E0}"/>
              </a:ext>
            </a:extLst>
          </p:cNvPr>
          <p:cNvSpPr/>
          <p:nvPr/>
        </p:nvSpPr>
        <p:spPr>
          <a:xfrm>
            <a:off x="1126067" y="369424"/>
            <a:ext cx="9693680" cy="1138773"/>
          </a:xfrm>
          <a:prstGeom prst="rect">
            <a:avLst/>
          </a:prstGeom>
          <a:noFill/>
          <a:effectLst>
            <a:outerShdw blurRad="50800" dist="508000" dir="6600000" sx="90000" sy="90000" algn="ctr" rotWithShape="0">
              <a:srgbClr val="000000">
                <a:alpha val="64000"/>
              </a:srgbClr>
            </a:outerShdw>
          </a:effectLst>
          <a:scene3d>
            <a:camera prst="orthographicFront"/>
            <a:lightRig rig="twoPt" dir="t"/>
          </a:scene3d>
          <a:sp3d prstMaterial="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Preghiera con il salmo 120</a:t>
            </a:r>
          </a:p>
          <a:p>
            <a:pPr algn="ctr"/>
            <a:r>
              <a:rPr lang="it-IT" sz="20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(Interpretato da don Sergio </a:t>
            </a:r>
            <a:r>
              <a:rPr lang="it-IT" sz="2000" dirty="0" err="1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Carrarini</a:t>
            </a: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it-IT" sz="2800" b="0" i="1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B1FDFCE-C981-DE4C-AD41-1A2AD0116792}"/>
              </a:ext>
            </a:extLst>
          </p:cNvPr>
          <p:cNvSpPr/>
          <p:nvPr/>
        </p:nvSpPr>
        <p:spPr>
          <a:xfrm>
            <a:off x="2690446" y="2066826"/>
            <a:ext cx="88098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Mi fermo un istante e mi chiedo: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“Su chi posso contare veramente?”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La mia fiducia è in Dio, 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Signore della vita e della storia.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Sono sicuro che mi darà coraggio 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per superare ogni difficoltà,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perché lui non va in vacanza 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ma veglia sempre su di me.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15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0F20855-F04A-C346-B1AC-C03F12413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510060"/>
              </p:ext>
            </p:extLst>
          </p:nvPr>
        </p:nvGraphicFramePr>
        <p:xfrm>
          <a:off x="261257" y="327780"/>
          <a:ext cx="11707585" cy="555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86">
                  <a:extLst>
                    <a:ext uri="{9D8B030D-6E8A-4147-A177-3AD203B41FA5}">
                      <a16:colId xmlns:a16="http://schemas.microsoft.com/office/drawing/2014/main" val="3537569870"/>
                    </a:ext>
                  </a:extLst>
                </a:gridCol>
                <a:gridCol w="2480582">
                  <a:extLst>
                    <a:ext uri="{9D8B030D-6E8A-4147-A177-3AD203B41FA5}">
                      <a16:colId xmlns:a16="http://schemas.microsoft.com/office/drawing/2014/main" val="2703052502"/>
                    </a:ext>
                  </a:extLst>
                </a:gridCol>
                <a:gridCol w="2480582">
                  <a:extLst>
                    <a:ext uri="{9D8B030D-6E8A-4147-A177-3AD203B41FA5}">
                      <a16:colId xmlns:a16="http://schemas.microsoft.com/office/drawing/2014/main" val="4034141857"/>
                    </a:ext>
                  </a:extLst>
                </a:gridCol>
                <a:gridCol w="2480582">
                  <a:extLst>
                    <a:ext uri="{9D8B030D-6E8A-4147-A177-3AD203B41FA5}">
                      <a16:colId xmlns:a16="http://schemas.microsoft.com/office/drawing/2014/main" val="3750832780"/>
                    </a:ext>
                  </a:extLst>
                </a:gridCol>
                <a:gridCol w="2616653">
                  <a:extLst>
                    <a:ext uri="{9D8B030D-6E8A-4147-A177-3AD203B41FA5}">
                      <a16:colId xmlns:a16="http://schemas.microsoft.com/office/drawing/2014/main" val="2127513668"/>
                    </a:ext>
                  </a:extLst>
                </a:gridCol>
              </a:tblGrid>
              <a:tr h="122343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Tipologia </a:t>
                      </a:r>
                    </a:p>
                    <a:p>
                      <a:pPr algn="ctr"/>
                      <a:r>
                        <a:rPr lang="it-IT" dirty="0"/>
                        <a:t>di 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APS</a:t>
                      </a:r>
                      <a:r>
                        <a:rPr lang="it-IT" dirty="0"/>
                        <a:t> -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OdV</a:t>
                      </a:r>
                      <a:r>
                        <a:rPr lang="it-IT" dirty="0"/>
                        <a:t> -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ASD</a:t>
                      </a:r>
                      <a:r>
                        <a:rPr lang="it-IT" dirty="0"/>
                        <a:t> </a:t>
                      </a:r>
                    </a:p>
                    <a:p>
                      <a:pPr algn="ctr"/>
                      <a:r>
                        <a:rPr lang="it-IT" dirty="0"/>
                        <a:t>riconosciute CONI</a:t>
                      </a:r>
                    </a:p>
                    <a:p>
                      <a:pPr algn="ctr"/>
                      <a:r>
                        <a:rPr lang="it-IT" dirty="0"/>
                        <a:t>In RUNTS Rete NOI</a:t>
                      </a:r>
                    </a:p>
                    <a:p>
                      <a:pPr algn="ctr"/>
                      <a:r>
                        <a:rPr lang="it-IT" dirty="0"/>
                        <a:t> operano come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APS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ASD</a:t>
                      </a:r>
                      <a:r>
                        <a:rPr lang="it-IT" dirty="0"/>
                        <a:t> </a:t>
                      </a:r>
                    </a:p>
                    <a:p>
                      <a:pPr algn="ctr"/>
                      <a:r>
                        <a:rPr lang="it-IT" dirty="0"/>
                        <a:t>Riconosciuti CONI</a:t>
                      </a:r>
                    </a:p>
                    <a:p>
                      <a:pPr algn="ctr"/>
                      <a:r>
                        <a:rPr lang="it-IT" dirty="0"/>
                        <a:t>in RUNTS Rete NOI </a:t>
                      </a:r>
                    </a:p>
                    <a:p>
                      <a:pPr algn="ctr"/>
                      <a:r>
                        <a:rPr lang="it-IT" dirty="0"/>
                        <a:t>operano come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Altri enti </a:t>
                      </a:r>
                    </a:p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diversi </a:t>
                      </a:r>
                      <a:r>
                        <a:rPr lang="it-IT" dirty="0"/>
                        <a:t>da APS, </a:t>
                      </a:r>
                    </a:p>
                    <a:p>
                      <a:pPr algn="ctr"/>
                      <a:r>
                        <a:rPr lang="it-IT" dirty="0"/>
                        <a:t>che entrano in RUNTS tramite la Rete NOI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ENC</a:t>
                      </a:r>
                      <a:r>
                        <a:rPr lang="it-IT" dirty="0"/>
                        <a:t> </a:t>
                      </a:r>
                    </a:p>
                    <a:p>
                      <a:pPr algn="ctr"/>
                      <a:r>
                        <a:rPr lang="it-IT" dirty="0"/>
                        <a:t>Fuori RUNTS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2096"/>
                  </a:ext>
                </a:extLst>
              </a:tr>
              <a:tr h="69644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ESENZIONI</a:t>
                      </a:r>
                    </a:p>
                    <a:p>
                      <a:pPr algn="ctr"/>
                      <a:r>
                        <a:rPr lang="it-IT" dirty="0"/>
                        <a:t>ACCESSO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D.Lgs. 117/2017, articoli 85 e 86, co. 3 </a:t>
                      </a:r>
                      <a:endParaRPr lang="it-IT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Legge 398 del 1991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D.Lgs. 117/2017, Articolo 80 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IVA:  regime ordinario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IRES: TUIR artt. 143/144 </a:t>
                      </a:r>
                      <a:endParaRPr lang="it-IT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65298"/>
                  </a:ext>
                </a:extLst>
              </a:tr>
              <a:tr h="484535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Imp</a:t>
                      </a:r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. BOLLO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49050"/>
                  </a:ext>
                </a:extLst>
              </a:tr>
              <a:tr h="484535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Imp</a:t>
                      </a:r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. Registro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Arial Rounded MT Bold" panose="020F0704030504030204" pitchFamily="34" charset="77"/>
                        </a:rPr>
                        <a:t>APS: </a:t>
                      </a:r>
                      <a:r>
                        <a:rPr lang="it-IT" sz="18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  <a:r>
                        <a:rPr lang="it-IT" sz="1800" dirty="0">
                          <a:latin typeface="Arial Rounded MT Bold" panose="020F0704030504030204" pitchFamily="34" charset="77"/>
                        </a:rPr>
                        <a:t>    OdV: </a:t>
                      </a:r>
                      <a:r>
                        <a:rPr lang="it-IT" sz="1800" b="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30761"/>
                  </a:ext>
                </a:extLst>
              </a:tr>
              <a:tr h="484535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Tassa Giochi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5697"/>
                  </a:ext>
                </a:extLst>
              </a:tr>
              <a:tr h="484535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R.Acconto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60633"/>
                  </a:ext>
                </a:extLst>
              </a:tr>
              <a:tr h="484535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5x1000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891543"/>
                  </a:ext>
                </a:extLst>
              </a:tr>
              <a:tr h="484535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Erogaz.Lib</a:t>
                      </a:r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90760"/>
                  </a:ext>
                </a:extLst>
              </a:tr>
              <a:tr h="484535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Convenz.PA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7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659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0F20855-F04A-C346-B1AC-C03F12413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25625"/>
              </p:ext>
            </p:extLst>
          </p:nvPr>
        </p:nvGraphicFramePr>
        <p:xfrm>
          <a:off x="261257" y="158445"/>
          <a:ext cx="11707585" cy="637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86">
                  <a:extLst>
                    <a:ext uri="{9D8B030D-6E8A-4147-A177-3AD203B41FA5}">
                      <a16:colId xmlns:a16="http://schemas.microsoft.com/office/drawing/2014/main" val="3537569870"/>
                    </a:ext>
                  </a:extLst>
                </a:gridCol>
                <a:gridCol w="2480582">
                  <a:extLst>
                    <a:ext uri="{9D8B030D-6E8A-4147-A177-3AD203B41FA5}">
                      <a16:colId xmlns:a16="http://schemas.microsoft.com/office/drawing/2014/main" val="2703052502"/>
                    </a:ext>
                  </a:extLst>
                </a:gridCol>
                <a:gridCol w="2480582">
                  <a:extLst>
                    <a:ext uri="{9D8B030D-6E8A-4147-A177-3AD203B41FA5}">
                      <a16:colId xmlns:a16="http://schemas.microsoft.com/office/drawing/2014/main" val="4034141857"/>
                    </a:ext>
                  </a:extLst>
                </a:gridCol>
                <a:gridCol w="2480582">
                  <a:extLst>
                    <a:ext uri="{9D8B030D-6E8A-4147-A177-3AD203B41FA5}">
                      <a16:colId xmlns:a16="http://schemas.microsoft.com/office/drawing/2014/main" val="3750832780"/>
                    </a:ext>
                  </a:extLst>
                </a:gridCol>
                <a:gridCol w="2616653">
                  <a:extLst>
                    <a:ext uri="{9D8B030D-6E8A-4147-A177-3AD203B41FA5}">
                      <a16:colId xmlns:a16="http://schemas.microsoft.com/office/drawing/2014/main" val="2127513668"/>
                    </a:ext>
                  </a:extLst>
                </a:gridCol>
              </a:tblGrid>
              <a:tr h="153043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Tipologia </a:t>
                      </a:r>
                    </a:p>
                    <a:p>
                      <a:pPr algn="ctr"/>
                      <a:r>
                        <a:rPr lang="it-IT" dirty="0"/>
                        <a:t>di 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APS</a:t>
                      </a:r>
                      <a:r>
                        <a:rPr lang="it-IT" dirty="0"/>
                        <a:t> -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OdV</a:t>
                      </a:r>
                      <a:r>
                        <a:rPr lang="it-IT" dirty="0"/>
                        <a:t> -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ASD</a:t>
                      </a:r>
                      <a:r>
                        <a:rPr lang="it-IT" dirty="0"/>
                        <a:t> </a:t>
                      </a:r>
                    </a:p>
                    <a:p>
                      <a:pPr algn="ctr"/>
                      <a:r>
                        <a:rPr lang="it-IT" dirty="0"/>
                        <a:t>riconosciute CONI</a:t>
                      </a:r>
                    </a:p>
                    <a:p>
                      <a:pPr algn="ctr"/>
                      <a:r>
                        <a:rPr lang="it-IT" dirty="0"/>
                        <a:t>In RUNTS Rete NOI</a:t>
                      </a:r>
                    </a:p>
                    <a:p>
                      <a:pPr algn="ctr"/>
                      <a:r>
                        <a:rPr lang="it-IT" dirty="0"/>
                        <a:t> operano come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APS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ASD</a:t>
                      </a:r>
                      <a:r>
                        <a:rPr lang="it-IT" dirty="0"/>
                        <a:t> </a:t>
                      </a:r>
                    </a:p>
                    <a:p>
                      <a:pPr algn="ctr"/>
                      <a:r>
                        <a:rPr lang="it-IT" dirty="0"/>
                        <a:t>Riconosciuti CONI</a:t>
                      </a:r>
                    </a:p>
                    <a:p>
                      <a:pPr algn="ctr"/>
                      <a:r>
                        <a:rPr lang="it-IT" dirty="0"/>
                        <a:t>in RUNTS Rete NOI </a:t>
                      </a:r>
                    </a:p>
                    <a:p>
                      <a:pPr algn="ctr"/>
                      <a:r>
                        <a:rPr lang="it-IT" dirty="0"/>
                        <a:t>operano come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Altri enti </a:t>
                      </a:r>
                    </a:p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diversi </a:t>
                      </a:r>
                      <a:r>
                        <a:rPr lang="it-IT" dirty="0"/>
                        <a:t>da APS, </a:t>
                      </a:r>
                    </a:p>
                    <a:p>
                      <a:pPr algn="ctr"/>
                      <a:r>
                        <a:rPr lang="it-IT" dirty="0"/>
                        <a:t>che entrano in RUNTS tramite la Rete NOI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ENC</a:t>
                      </a:r>
                      <a:r>
                        <a:rPr lang="it-IT" dirty="0"/>
                        <a:t> </a:t>
                      </a:r>
                    </a:p>
                    <a:p>
                      <a:pPr algn="ctr"/>
                      <a:r>
                        <a:rPr lang="it-IT" dirty="0"/>
                        <a:t>Fuori RUNTS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2096"/>
                  </a:ext>
                </a:extLst>
              </a:tr>
              <a:tr h="68457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ESENZIONI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D.Lgs. 117/2017, articoli 85 e 86, co. 3 </a:t>
                      </a:r>
                      <a:endParaRPr lang="it-IT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Legge 398 del 1991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D.Lgs. 117/2017, Articolo 80 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IVA:  regime ordinario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IRES: TUIR artt. 143/144 </a:t>
                      </a:r>
                      <a:endParaRPr lang="it-IT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65298"/>
                  </a:ext>
                </a:extLst>
              </a:tr>
              <a:tr h="47826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Volontari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49050"/>
                  </a:ext>
                </a:extLst>
              </a:tr>
              <a:tr h="478261">
                <a:tc>
                  <a:txBody>
                    <a:bodyPr/>
                    <a:lstStyle/>
                    <a:p>
                      <a:pPr algn="ctr"/>
                      <a:r>
                        <a:rPr lang="it-IT" b="1" kern="1200" spc="-100" baseline="0" dirty="0">
                          <a:solidFill>
                            <a:srgbClr val="FF0000"/>
                          </a:solidFill>
                        </a:rPr>
                        <a:t>Servizio</a:t>
                      </a:r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 Civile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30761"/>
                  </a:ext>
                </a:extLst>
              </a:tr>
              <a:tr h="956522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BAR </a:t>
                      </a:r>
                      <a:r>
                        <a:rPr lang="it-IT" sz="1600" b="1" dirty="0" err="1">
                          <a:solidFill>
                            <a:srgbClr val="FF0000"/>
                          </a:solidFill>
                        </a:rPr>
                        <a:t>decomm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Turistiche</a:t>
                      </a:r>
                    </a:p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Ricettive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SI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**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70C0"/>
                          </a:solidFill>
                          <a:latin typeface="Arial Rounded MT Bold" panose="020F0704030504030204" pitchFamily="34" charset="77"/>
                        </a:rPr>
                        <a:t>?</a:t>
                      </a:r>
                      <a:endParaRPr lang="it-IT" sz="2400" dirty="0">
                        <a:solidFill>
                          <a:srgbClr val="C0000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C00000"/>
                          </a:solidFill>
                          <a:latin typeface="Arial Rounded MT Bold" panose="020F0704030504030204" pitchFamily="34" charset="77"/>
                        </a:rPr>
                        <a:t>NO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5697"/>
                  </a:ext>
                </a:extLst>
              </a:tr>
              <a:tr h="542029">
                <a:tc gridSpan="5">
                  <a:txBody>
                    <a:bodyPr/>
                    <a:lstStyle/>
                    <a:p>
                      <a:pPr algn="ctr"/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La decommercializzazione è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riservata a APS affiliate a NOI Associazione per attività rivolte a Tesserati NOI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Il NO comporta l’apertura della Partita IVA e il versamento TOTALE dell’imposta incassata e la dichiarazione dei redditi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690760"/>
                  </a:ext>
                </a:extLst>
              </a:tr>
              <a:tr h="1707744">
                <a:tc gridSpan="5"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Rigidismo fiscale: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Studi di settore, Parametri, 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Indicatori sintetici di affidabilità fiscale,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7508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7105D66C-25FC-9444-A944-E2523155C828}"/>
              </a:ext>
            </a:extLst>
          </p:cNvPr>
          <p:cNvSpPr/>
          <p:nvPr/>
        </p:nvSpPr>
        <p:spPr>
          <a:xfrm>
            <a:off x="6265332" y="5810710"/>
            <a:ext cx="5703509" cy="590089"/>
          </a:xfrm>
          <a:prstGeom prst="rect">
            <a:avLst/>
          </a:prstGeom>
          <a:solidFill>
            <a:srgbClr val="D8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 dirty="0">
                <a:solidFill>
                  <a:schemeClr val="tx1"/>
                </a:solidFill>
              </a:rPr>
              <a:t>Quote Tessere: NO IVA, NO IRES</a:t>
            </a:r>
          </a:p>
          <a:p>
            <a:pPr algn="r"/>
            <a:r>
              <a:rPr lang="it-IT" b="1" dirty="0">
                <a:solidFill>
                  <a:schemeClr val="tx1"/>
                </a:solidFill>
              </a:rPr>
              <a:t>Quote per attività istituzionali:    NO IVA,  </a:t>
            </a:r>
            <a:r>
              <a:rPr lang="it-IT" b="1" dirty="0">
                <a:solidFill>
                  <a:srgbClr val="FFFF00"/>
                </a:solidFill>
              </a:rPr>
              <a:t>SI IRES </a:t>
            </a:r>
            <a:r>
              <a:rPr lang="it-IT" b="1" dirty="0">
                <a:solidFill>
                  <a:srgbClr val="D83CFF"/>
                </a:solidFill>
              </a:rPr>
              <a:t>.</a:t>
            </a:r>
          </a:p>
        </p:txBody>
      </p:sp>
      <p:sp>
        <p:nvSpPr>
          <p:cNvPr id="12" name="Freccia curva 11">
            <a:extLst>
              <a:ext uri="{FF2B5EF4-FFF2-40B4-BE49-F238E27FC236}">
                <a16:creationId xmlns:a16="http://schemas.microsoft.com/office/drawing/2014/main" id="{8C43063D-CB54-8E46-BD6E-CF735CE19DAA}"/>
              </a:ext>
            </a:extLst>
          </p:cNvPr>
          <p:cNvSpPr/>
          <p:nvPr/>
        </p:nvSpPr>
        <p:spPr>
          <a:xfrm>
            <a:off x="6982786" y="3798276"/>
            <a:ext cx="3318935" cy="1910833"/>
          </a:xfrm>
          <a:prstGeom prst="bentArrow">
            <a:avLst>
              <a:gd name="adj1" fmla="val 7547"/>
              <a:gd name="adj2" fmla="val 13894"/>
              <a:gd name="adj3" fmla="val 25000"/>
              <a:gd name="adj4" fmla="val 710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2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C8FCDA-88A3-244B-9E08-972D7C192111}"/>
              </a:ext>
            </a:extLst>
          </p:cNvPr>
          <p:cNvSpPr txBox="1"/>
          <p:nvPr/>
        </p:nvSpPr>
        <p:spPr>
          <a:xfrm>
            <a:off x="2528668" y="3139439"/>
            <a:ext cx="6981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Conclusione</a:t>
            </a:r>
          </a:p>
        </p:txBody>
      </p:sp>
    </p:spTree>
    <p:extLst>
      <p:ext uri="{BB962C8B-B14F-4D97-AF65-F5344CB8AC3E}">
        <p14:creationId xmlns:p14="http://schemas.microsoft.com/office/powerpoint/2010/main" val="5814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2073520" y="653060"/>
            <a:ext cx="701772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2060"/>
                </a:solidFill>
                <a:cs typeface="Calibri" panose="020F0502020204030204" pitchFamily="34" charset="0"/>
              </a:rPr>
              <a:t>La pandemia ha bloccato .... </a:t>
            </a:r>
          </a:p>
          <a:p>
            <a:r>
              <a:rPr lang="it-IT" sz="2800" b="1" dirty="0">
                <a:solidFill>
                  <a:srgbClr val="002060"/>
                </a:solidFill>
                <a:cs typeface="Calibri" panose="020F0502020204030204" pitchFamily="34" charset="0"/>
              </a:rPr>
              <a:t>anche i versamenti delle quote tessere.</a:t>
            </a:r>
          </a:p>
          <a:p>
            <a:pPr>
              <a:spcBef>
                <a:spcPts val="1200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Molti Circoli </a:t>
            </a:r>
          </a:p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non hanno mai effettuato pagamenti per quote tessere nel 2020</a:t>
            </a:r>
            <a:r>
              <a:rPr lang="it-IT" sz="2800" b="1" dirty="0">
                <a:solidFill>
                  <a:srgbClr val="002060"/>
                </a:solidFill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it-IT" sz="3600" b="1" dirty="0">
                <a:solidFill>
                  <a:srgbClr val="FF0000"/>
                </a:solidFill>
                <a:cs typeface="Calibri" panose="020F0502020204030204" pitchFamily="34" charset="0"/>
              </a:rPr>
              <a:t>NOI Verona </a:t>
            </a:r>
          </a:p>
          <a:p>
            <a:r>
              <a:rPr lang="it-IT" sz="3600" b="1" dirty="0">
                <a:solidFill>
                  <a:srgbClr val="FF0000"/>
                </a:solidFill>
                <a:cs typeface="Calibri" panose="020F0502020204030204" pitchFamily="34" charset="0"/>
              </a:rPr>
              <a:t>ha crediti da tesseramento </a:t>
            </a:r>
          </a:p>
          <a:p>
            <a:r>
              <a:rPr lang="it-IT" sz="3600" b="1" dirty="0">
                <a:solidFill>
                  <a:srgbClr val="FF0000"/>
                </a:solidFill>
                <a:cs typeface="Calibri" panose="020F0502020204030204" pitchFamily="34" charset="0"/>
              </a:rPr>
              <a:t>per 53.500 euro.</a:t>
            </a:r>
          </a:p>
          <a:p>
            <a:pPr>
              <a:spcBef>
                <a:spcPts val="1200"/>
              </a:spcBef>
            </a:pPr>
            <a:r>
              <a:rPr lang="it-IT" sz="2800" b="1" dirty="0">
                <a:solidFill>
                  <a:srgbClr val="00B050"/>
                </a:solidFill>
                <a:cs typeface="Calibri" panose="020F0502020204030204" pitchFamily="34" charset="0"/>
              </a:rPr>
              <a:t>Da lunedì prossimo invieremo solleciti. </a:t>
            </a:r>
          </a:p>
          <a:p>
            <a:r>
              <a:rPr lang="it-IT" sz="2800" b="1" dirty="0">
                <a:solidFill>
                  <a:srgbClr val="00B050"/>
                </a:solidFill>
                <a:cs typeface="Calibri" panose="020F0502020204030204" pitchFamily="34" charset="0"/>
              </a:rPr>
              <a:t>Siate solleciti a versare. </a:t>
            </a:r>
          </a:p>
        </p:txBody>
      </p:sp>
    </p:spTree>
    <p:extLst>
      <p:ext uri="{BB962C8B-B14F-4D97-AF65-F5344CB8AC3E}">
        <p14:creationId xmlns:p14="http://schemas.microsoft.com/office/powerpoint/2010/main" val="2888124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C60B0C-B64F-3D41-9659-843B7710C9E5}"/>
              </a:ext>
            </a:extLst>
          </p:cNvPr>
          <p:cNvSpPr txBox="1"/>
          <p:nvPr/>
        </p:nvSpPr>
        <p:spPr>
          <a:xfrm>
            <a:off x="1844920" y="1391613"/>
            <a:ext cx="902237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cs typeface="Calibri" panose="020F0502020204030204" pitchFamily="34" charset="0"/>
              </a:rPr>
              <a:t>Per il Natale</a:t>
            </a:r>
          </a:p>
          <a:p>
            <a:pPr>
              <a:spcBef>
                <a:spcPts val="600"/>
              </a:spcBef>
            </a:pPr>
            <a:r>
              <a:rPr lang="it-IT" sz="2800" b="1" dirty="0">
                <a:cs typeface="Calibri" panose="020F0502020204030204" pitchFamily="34" charset="0"/>
              </a:rPr>
              <a:t>La Segreteria nazionale invierà ai Circoli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it-IT" sz="2800" b="1" dirty="0">
                <a:cs typeface="Calibri" panose="020F0502020204030204" pitchFamily="34" charset="0"/>
              </a:rPr>
              <a:t>Il biglietto di auguri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it-IT" sz="2800" b="1" dirty="0">
                <a:cs typeface="Calibri" panose="020F0502020204030204" pitchFamily="34" charset="0"/>
              </a:rPr>
              <a:t>2 calendari murali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it-IT" sz="2800" b="1" dirty="0">
                <a:cs typeface="Calibri" panose="020F0502020204030204" pitchFamily="34" charset="0"/>
              </a:rPr>
              <a:t>2 calendarietti da tavolo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it-IT" sz="2800" b="1" dirty="0">
                <a:cs typeface="Calibri" panose="020F0502020204030204" pitchFamily="34" charset="0"/>
              </a:rPr>
              <a:t>2 locandine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A267B20-090E-1F4A-B6B0-BC68A540A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181" y="3763108"/>
            <a:ext cx="4957611" cy="27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5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14ADAD-6AAF-184E-AF01-4F23D80231EF}"/>
              </a:ext>
            </a:extLst>
          </p:cNvPr>
          <p:cNvSpPr txBox="1"/>
          <p:nvPr/>
        </p:nvSpPr>
        <p:spPr>
          <a:xfrm>
            <a:off x="4267200" y="3012141"/>
            <a:ext cx="349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146334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A87C661-E996-5847-AB95-1CB401C632E0}"/>
              </a:ext>
            </a:extLst>
          </p:cNvPr>
          <p:cNvSpPr/>
          <p:nvPr/>
        </p:nvSpPr>
        <p:spPr>
          <a:xfrm>
            <a:off x="1126067" y="369424"/>
            <a:ext cx="9693680" cy="1138773"/>
          </a:xfrm>
          <a:prstGeom prst="rect">
            <a:avLst/>
          </a:prstGeom>
          <a:noFill/>
          <a:effectLst>
            <a:outerShdw blurRad="50800" dist="508000" dir="6600000" sx="90000" sy="90000" algn="ctr" rotWithShape="0">
              <a:srgbClr val="000000">
                <a:alpha val="64000"/>
              </a:srgbClr>
            </a:outerShdw>
          </a:effectLst>
          <a:scene3d>
            <a:camera prst="orthographicFront"/>
            <a:lightRig rig="twoPt" dir="t"/>
          </a:scene3d>
          <a:sp3d prstMaterial="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Preghiera con il salmo 120</a:t>
            </a:r>
          </a:p>
          <a:p>
            <a:pPr algn="ctr"/>
            <a:r>
              <a:rPr lang="it-IT" sz="20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(Interpretato da don Sergio </a:t>
            </a:r>
            <a:r>
              <a:rPr lang="it-IT" sz="2000" dirty="0" err="1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Carrarini</a:t>
            </a: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it-IT" sz="2800" b="0" i="1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B1FDFCE-C981-DE4C-AD41-1A2AD0116792}"/>
              </a:ext>
            </a:extLst>
          </p:cNvPr>
          <p:cNvSpPr/>
          <p:nvPr/>
        </p:nvSpPr>
        <p:spPr>
          <a:xfrm>
            <a:off x="2690446" y="2277840"/>
            <a:ext cx="8809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L’ho constatato: Dio non dorme 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e non fa l’assenteista,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ma è attento alla vita degli uomini.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È come una sentinella, fedele al suo dovere,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come l’ombra che mi accompagna dovunque;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mi tiene lontano da grossi sbagli.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Il Signore protegge la mia esistenza.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0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D7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A87C661-E996-5847-AB95-1CB401C632E0}"/>
              </a:ext>
            </a:extLst>
          </p:cNvPr>
          <p:cNvSpPr/>
          <p:nvPr/>
        </p:nvSpPr>
        <p:spPr>
          <a:xfrm>
            <a:off x="1126067" y="369424"/>
            <a:ext cx="9693680" cy="1138773"/>
          </a:xfrm>
          <a:prstGeom prst="rect">
            <a:avLst/>
          </a:prstGeom>
          <a:noFill/>
          <a:effectLst>
            <a:outerShdw blurRad="50800" dist="508000" dir="6600000" sx="90000" sy="90000" algn="ctr" rotWithShape="0">
              <a:srgbClr val="000000">
                <a:alpha val="64000"/>
              </a:srgbClr>
            </a:outerShdw>
          </a:effectLst>
          <a:scene3d>
            <a:camera prst="orthographicFront"/>
            <a:lightRig rig="twoPt" dir="t"/>
          </a:scene3d>
          <a:sp3d prstMaterial="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Preghiera con il salmo 120</a:t>
            </a:r>
          </a:p>
          <a:p>
            <a:pPr algn="ctr"/>
            <a:r>
              <a:rPr lang="it-IT" sz="20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(Interpretato da don Sergio </a:t>
            </a:r>
            <a:r>
              <a:rPr lang="it-IT" sz="2000" dirty="0" err="1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Carrarini</a:t>
            </a: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it-IT" sz="2800" b="0" i="1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B1FDFCE-C981-DE4C-AD41-1A2AD0116792}"/>
              </a:ext>
            </a:extLst>
          </p:cNvPr>
          <p:cNvSpPr/>
          <p:nvPr/>
        </p:nvSpPr>
        <p:spPr>
          <a:xfrm>
            <a:off x="2690446" y="2277840"/>
            <a:ext cx="8809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In qualunque situazione verrò a trovarmi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lo sentirò al mio fianco,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amico fedele che mi infonde sicurezza.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A te Padre che ci ami di amore infinito,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a te Gesù che per noi hai dato la vita,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</a:rPr>
              <a:t>a te Spirito Santo vivo nella storia</a:t>
            </a: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3600" dirty="0">
                <a:solidFill>
                  <a:srgbClr val="002060"/>
                </a:solidFill>
                <a:latin typeface="Berlin Sans FB"/>
                <a:ea typeface="Times New Roman" panose="02020603050405020304" pitchFamily="18" charset="0"/>
                <a:cs typeface="Times New Roman" panose="02020603050405020304" pitchFamily="18" charset="0"/>
              </a:rPr>
              <a:t>sia gloria ora e sempre. Amen</a:t>
            </a:r>
            <a:r>
              <a:rPr lang="it-IT" sz="3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92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5AD636-8EE1-9B4D-96CC-6FC855A04ECF}"/>
              </a:ext>
            </a:extLst>
          </p:cNvPr>
          <p:cNvSpPr txBox="1"/>
          <p:nvPr/>
        </p:nvSpPr>
        <p:spPr>
          <a:xfrm>
            <a:off x="1554480" y="2956560"/>
            <a:ext cx="972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Numeri e Bilanci</a:t>
            </a:r>
          </a:p>
        </p:txBody>
      </p:sp>
    </p:spTree>
    <p:extLst>
      <p:ext uri="{BB962C8B-B14F-4D97-AF65-F5344CB8AC3E}">
        <p14:creationId xmlns:p14="http://schemas.microsoft.com/office/powerpoint/2010/main" val="42593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72532F9F-6E4D-4147-AA52-593FB8499354}"/>
              </a:ext>
            </a:extLst>
          </p:cNvPr>
          <p:cNvSpPr/>
          <p:nvPr/>
        </p:nvSpPr>
        <p:spPr>
          <a:xfrm>
            <a:off x="2172675" y="0"/>
            <a:ext cx="794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Numeri di NOI VERONA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D8BFC01-89F3-0E4A-833B-BB839ADA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9478"/>
              </p:ext>
            </p:extLst>
          </p:nvPr>
        </p:nvGraphicFramePr>
        <p:xfrm>
          <a:off x="232473" y="1215501"/>
          <a:ext cx="11716715" cy="522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343">
                  <a:extLst>
                    <a:ext uri="{9D8B030D-6E8A-4147-A177-3AD203B41FA5}">
                      <a16:colId xmlns:a16="http://schemas.microsoft.com/office/drawing/2014/main" val="24827493"/>
                    </a:ext>
                  </a:extLst>
                </a:gridCol>
                <a:gridCol w="2343343">
                  <a:extLst>
                    <a:ext uri="{9D8B030D-6E8A-4147-A177-3AD203B41FA5}">
                      <a16:colId xmlns:a16="http://schemas.microsoft.com/office/drawing/2014/main" val="3528329790"/>
                    </a:ext>
                  </a:extLst>
                </a:gridCol>
                <a:gridCol w="2343343">
                  <a:extLst>
                    <a:ext uri="{9D8B030D-6E8A-4147-A177-3AD203B41FA5}">
                      <a16:colId xmlns:a16="http://schemas.microsoft.com/office/drawing/2014/main" val="3776699389"/>
                    </a:ext>
                  </a:extLst>
                </a:gridCol>
                <a:gridCol w="2343343">
                  <a:extLst>
                    <a:ext uri="{9D8B030D-6E8A-4147-A177-3AD203B41FA5}">
                      <a16:colId xmlns:a16="http://schemas.microsoft.com/office/drawing/2014/main" val="1206020315"/>
                    </a:ext>
                  </a:extLst>
                </a:gridCol>
                <a:gridCol w="2343343">
                  <a:extLst>
                    <a:ext uri="{9D8B030D-6E8A-4147-A177-3AD203B41FA5}">
                      <a16:colId xmlns:a16="http://schemas.microsoft.com/office/drawing/2014/main" val="1874255034"/>
                    </a:ext>
                  </a:extLst>
                </a:gridCol>
              </a:tblGrid>
              <a:tr h="727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600" dirty="0">
                          <a:latin typeface="+mj-lt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600" dirty="0">
                          <a:latin typeface="+mj-lt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600" dirty="0">
                          <a:latin typeface="+mj-lt"/>
                          <a:cs typeface="Calibri" panose="020F0502020204030204" pitchFamily="34" charset="0"/>
                        </a:rPr>
                        <a:t>+|-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600" dirty="0">
                          <a:latin typeface="+mj-lt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247861"/>
                  </a:ext>
                </a:extLst>
              </a:tr>
              <a:tr h="314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Adulti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38.930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28.972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- 9.958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- 25,6%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414471"/>
                  </a:ext>
                </a:extLst>
              </a:tr>
              <a:tr h="78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Minori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39.814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20.269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- 19.545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- 49,1%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34302"/>
                  </a:ext>
                </a:extLst>
              </a:tr>
              <a:tr h="78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78.744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49.241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- 29.503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- 37,49%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71929"/>
                  </a:ext>
                </a:extLst>
              </a:tr>
              <a:tr h="78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dirty="0">
                        <a:solidFill>
                          <a:srgbClr val="00206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dirty="0">
                        <a:solidFill>
                          <a:srgbClr val="00206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dirty="0">
                        <a:solidFill>
                          <a:srgbClr val="0070C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0" dirty="0">
                        <a:solidFill>
                          <a:srgbClr val="FF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0" dirty="0">
                        <a:solidFill>
                          <a:srgbClr val="FF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930218"/>
                  </a:ext>
                </a:extLst>
              </a:tr>
              <a:tr h="78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Circoli VR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- 3,62%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22754"/>
                  </a:ext>
                </a:extLst>
              </a:tr>
              <a:tr h="78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Circoli Altri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+mj-lt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rgbClr val="FF0000"/>
                          </a:solidFill>
                          <a:latin typeface="+mj-lt"/>
                          <a:cs typeface="Calibri" panose="020F0502020204030204" pitchFamily="34" charset="0"/>
                        </a:rPr>
                        <a:t>- 2,5%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599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33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72532F9F-6E4D-4147-AA52-593FB8499354}"/>
              </a:ext>
            </a:extLst>
          </p:cNvPr>
          <p:cNvSpPr/>
          <p:nvPr/>
        </p:nvSpPr>
        <p:spPr>
          <a:xfrm>
            <a:off x="2384089" y="2967335"/>
            <a:ext cx="7423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Bilancio dell’esercizio</a:t>
            </a:r>
          </a:p>
          <a:p>
            <a:pPr algn="ctr"/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2019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23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716A36-742B-D742-BA73-3E0A9ED9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458232"/>
            <a:ext cx="9372600" cy="40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29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{7F5D1CF7-4B7D-0D4E-8B9F-C6C83D1E6B73}tf10001062</Template>
  <TotalTime>9261</TotalTime>
  <Words>2660</Words>
  <Application>Microsoft Macintosh PowerPoint</Application>
  <PresentationFormat>Widescreen</PresentationFormat>
  <Paragraphs>497</Paragraphs>
  <Slides>35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8" baseType="lpstr">
      <vt:lpstr>Arial Unicode MS</vt:lpstr>
      <vt:lpstr>Abadi MT Condensed Light</vt:lpstr>
      <vt:lpstr>Arial</vt:lpstr>
      <vt:lpstr>Arial Hebrew Scholar</vt:lpstr>
      <vt:lpstr>Arial Rounded MT Bold</vt:lpstr>
      <vt:lpstr>Berlin Sans FB</vt:lpstr>
      <vt:lpstr>Bernard MT Condensed</vt:lpstr>
      <vt:lpstr>Calibri</vt:lpstr>
      <vt:lpstr>Century Gothic</vt:lpstr>
      <vt:lpstr>Gill Sans Ultra Bold</vt:lpstr>
      <vt:lpstr>Times New Roman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Bilancio/Rendiconto</dc:title>
  <dc:creator>Utente di Microsoft Office</dc:creator>
  <cp:lastModifiedBy>Utente di Microsoft Office</cp:lastModifiedBy>
  <cp:revision>364</cp:revision>
  <cp:lastPrinted>2020-10-07T08:29:38Z</cp:lastPrinted>
  <dcterms:created xsi:type="dcterms:W3CDTF">2018-08-28T13:35:51Z</dcterms:created>
  <dcterms:modified xsi:type="dcterms:W3CDTF">2020-11-02T07:12:06Z</dcterms:modified>
</cp:coreProperties>
</file>